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61" r:id="rId3"/>
    <p:sldId id="268" r:id="rId4"/>
    <p:sldId id="262" r:id="rId5"/>
    <p:sldId id="263" r:id="rId6"/>
    <p:sldId id="269" r:id="rId7"/>
    <p:sldId id="264" r:id="rId8"/>
    <p:sldId id="271" r:id="rId9"/>
    <p:sldId id="270" r:id="rId10"/>
    <p:sldId id="273" r:id="rId11"/>
    <p:sldId id="274" r:id="rId12"/>
    <p:sldId id="272" r:id="rId13"/>
    <p:sldId id="267" r:id="rId14"/>
    <p:sldId id="257" r:id="rId15"/>
    <p:sldId id="258" r:id="rId16"/>
    <p:sldId id="275" r:id="rId17"/>
    <p:sldId id="276" r:id="rId18"/>
    <p:sldId id="277" r:id="rId19"/>
    <p:sldId id="278" r:id="rId20"/>
    <p:sldId id="260" r:id="rId21"/>
  </p:sldIdLst>
  <p:sldSz cx="9144000" cy="5143500" type="screen16x9"/>
  <p:notesSz cx="6858000" cy="9144000"/>
  <p:embeddedFontLst>
    <p:embeddedFont>
      <p:font typeface="Merriweather Light" pitchFamily="2" charset="77"/>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6"/>
    <p:restoredTop sz="94673"/>
  </p:normalViewPr>
  <p:slideViewPr>
    <p:cSldViewPr snapToGrid="0">
      <p:cViewPr varScale="1">
        <p:scale>
          <a:sx n="143" d="100"/>
          <a:sy n="143" d="100"/>
        </p:scale>
        <p:origin x="496"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04657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146B8923-FF60-899A-EE31-2064657BE164}"/>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487D3665-03E3-7194-0E56-5AE3A4BE5D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CD380F79-4E3C-1A83-D997-7DD1A61BC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4077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77FE0F92-0416-37FB-D1DF-E6D4DFDADCE9}"/>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80A3CC26-64B8-1430-112C-8650F1F725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F29020C7-9D1F-F167-83DC-C5A6727BD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5342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EE714B2-E8A7-96FF-C4E6-6F0654420B55}"/>
            </a:ext>
          </a:extLst>
        </p:cNvPr>
        <p:cNvGrpSpPr/>
        <p:nvPr/>
      </p:nvGrpSpPr>
      <p:grpSpPr>
        <a:xfrm>
          <a:off x="0" y="0"/>
          <a:ext cx="0" cy="0"/>
          <a:chOff x="0" y="0"/>
          <a:chExt cx="0" cy="0"/>
        </a:xfrm>
      </p:grpSpPr>
      <p:sp>
        <p:nvSpPr>
          <p:cNvPr id="57" name="Google Shape;57;g3fb2fce80e_0_8:notes">
            <a:extLst>
              <a:ext uri="{FF2B5EF4-FFF2-40B4-BE49-F238E27FC236}">
                <a16:creationId xmlns:a16="http://schemas.microsoft.com/office/drawing/2014/main" id="{4B46CE45-DC0E-B3ED-C4A3-DA18D8F50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a:extLst>
              <a:ext uri="{FF2B5EF4-FFF2-40B4-BE49-F238E27FC236}">
                <a16:creationId xmlns:a16="http://schemas.microsoft.com/office/drawing/2014/main" id="{E0ACB315-BDE2-77E3-A5A8-E1F816165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576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977FFF2C-819A-DA47-DA32-947D48BFF878}"/>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092565EC-A97A-C462-E7ED-D24A60581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2FCA7B4E-4DCD-D110-A398-46A33A9176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03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fb2fce80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fb2fce80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FAE5CFE1-F0FB-6045-7F79-198C9C7E3624}"/>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1C5D6169-8AFA-F74C-EDC7-459CEDA0A5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9086A49A-076D-46C8-B19C-28855C1CB6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85745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503F844-A628-1DBB-5A71-8470D3725A43}"/>
            </a:ext>
          </a:extLst>
        </p:cNvPr>
        <p:cNvGrpSpPr/>
        <p:nvPr/>
      </p:nvGrpSpPr>
      <p:grpSpPr>
        <a:xfrm>
          <a:off x="0" y="0"/>
          <a:ext cx="0" cy="0"/>
          <a:chOff x="0" y="0"/>
          <a:chExt cx="0" cy="0"/>
        </a:xfrm>
      </p:grpSpPr>
      <p:sp>
        <p:nvSpPr>
          <p:cNvPr id="57" name="Google Shape;57;g3fb2fce80e_0_8:notes">
            <a:extLst>
              <a:ext uri="{FF2B5EF4-FFF2-40B4-BE49-F238E27FC236}">
                <a16:creationId xmlns:a16="http://schemas.microsoft.com/office/drawing/2014/main" id="{77958BEA-1EB9-8C1E-43D6-72E381FF1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a:extLst>
              <a:ext uri="{FF2B5EF4-FFF2-40B4-BE49-F238E27FC236}">
                <a16:creationId xmlns:a16="http://schemas.microsoft.com/office/drawing/2014/main" id="{B78BBF80-DB66-D13C-EEBA-16285CD331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60965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BB306BBA-1D73-8BDE-DD7D-7929825C62DD}"/>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036EBB12-CF20-EAFF-D9DE-1616268334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14EEC37A-E6E6-8B32-22EF-18439772DC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9545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454AD5C0-7D7A-D5D0-082D-7AF5570D041A}"/>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53CD9496-99B7-09C0-FEBF-1A7732CF29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9F8B7DC8-C8A4-DA07-8702-779D283921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01444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5F6B7C73-94C2-6B6D-487F-D991C2E5A8F3}"/>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BDC4EB44-69D2-3E8D-DC8B-A2CB156FAE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4514C81D-14DB-1C3E-3BF5-18B8C1B436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5520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fb2fce80e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fb2fce80e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38AA5AC-581E-BA52-55C9-E8EBC255A2EA}"/>
            </a:ext>
          </a:extLst>
        </p:cNvPr>
        <p:cNvGrpSpPr/>
        <p:nvPr/>
      </p:nvGrpSpPr>
      <p:grpSpPr>
        <a:xfrm>
          <a:off x="0" y="0"/>
          <a:ext cx="0" cy="0"/>
          <a:chOff x="0" y="0"/>
          <a:chExt cx="0" cy="0"/>
        </a:xfrm>
      </p:grpSpPr>
      <p:sp>
        <p:nvSpPr>
          <p:cNvPr id="57" name="Google Shape;57;g3fb2fce80e_0_8:notes">
            <a:extLst>
              <a:ext uri="{FF2B5EF4-FFF2-40B4-BE49-F238E27FC236}">
                <a16:creationId xmlns:a16="http://schemas.microsoft.com/office/drawing/2014/main" id="{17938379-E148-FE28-A941-C14950272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a:extLst>
              <a:ext uri="{FF2B5EF4-FFF2-40B4-BE49-F238E27FC236}">
                <a16:creationId xmlns:a16="http://schemas.microsoft.com/office/drawing/2014/main" id="{C61A8795-168E-6BAB-D606-A3AE921807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624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12EB048D-785B-3FDF-1E8A-EB8F4D069F3C}"/>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4FD040FB-1276-A0A7-1DE6-743253E0F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9A27A6EE-3127-805C-B728-4958BF3D46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4667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E3B13819-149C-22CE-7C79-19DE9CDF58B1}"/>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1C7A8647-CA2F-6393-D75C-E0C2F51AC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17FE2815-023D-52A6-0839-EC6528C65D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6657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7FF11CBF-36C7-3623-C745-77A23FAE7AFB}"/>
            </a:ext>
          </a:extLst>
        </p:cNvPr>
        <p:cNvGrpSpPr/>
        <p:nvPr/>
      </p:nvGrpSpPr>
      <p:grpSpPr>
        <a:xfrm>
          <a:off x="0" y="0"/>
          <a:ext cx="0" cy="0"/>
          <a:chOff x="0" y="0"/>
          <a:chExt cx="0" cy="0"/>
        </a:xfrm>
      </p:grpSpPr>
      <p:sp>
        <p:nvSpPr>
          <p:cNvPr id="57" name="Google Shape;57;g3fb2fce80e_0_8:notes">
            <a:extLst>
              <a:ext uri="{FF2B5EF4-FFF2-40B4-BE49-F238E27FC236}">
                <a16:creationId xmlns:a16="http://schemas.microsoft.com/office/drawing/2014/main" id="{44D535EC-2A1B-A5C8-9274-7829829C20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a:extLst>
              <a:ext uri="{FF2B5EF4-FFF2-40B4-BE49-F238E27FC236}">
                <a16:creationId xmlns:a16="http://schemas.microsoft.com/office/drawing/2014/main" id="{8275F727-2DC7-DB26-8815-5F6E0F3BD8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238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5CB23385-4C0D-8B52-AE5C-6907ECC6C681}"/>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7296D118-6D66-EE85-F0CE-A8EF4A5B7D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2DE674B0-F1C8-1DDB-86C8-D4BA8D32D3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9168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46B296C0-685D-8156-8BB1-116685001720}"/>
            </a:ext>
          </a:extLst>
        </p:cNvPr>
        <p:cNvGrpSpPr/>
        <p:nvPr/>
      </p:nvGrpSpPr>
      <p:grpSpPr>
        <a:xfrm>
          <a:off x="0" y="0"/>
          <a:ext cx="0" cy="0"/>
          <a:chOff x="0" y="0"/>
          <a:chExt cx="0" cy="0"/>
        </a:xfrm>
      </p:grpSpPr>
      <p:sp>
        <p:nvSpPr>
          <p:cNvPr id="67" name="Google Shape;67;g3fb2fce80e_1_3:notes">
            <a:extLst>
              <a:ext uri="{FF2B5EF4-FFF2-40B4-BE49-F238E27FC236}">
                <a16:creationId xmlns:a16="http://schemas.microsoft.com/office/drawing/2014/main" id="{D8DC248C-4781-5EAE-E098-D22BC16555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b2fce80e_1_3:notes">
            <a:extLst>
              <a:ext uri="{FF2B5EF4-FFF2-40B4-BE49-F238E27FC236}">
                <a16:creationId xmlns:a16="http://schemas.microsoft.com/office/drawing/2014/main" id="{30773A57-BFA7-03CE-ABF2-3E15D1C53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0155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852D054-D299-6397-8C6D-83E3A44E0F55}"/>
            </a:ext>
          </a:extLst>
        </p:cNvPr>
        <p:cNvGrpSpPr/>
        <p:nvPr/>
      </p:nvGrpSpPr>
      <p:grpSpPr>
        <a:xfrm>
          <a:off x="0" y="0"/>
          <a:ext cx="0" cy="0"/>
          <a:chOff x="0" y="0"/>
          <a:chExt cx="0" cy="0"/>
        </a:xfrm>
      </p:grpSpPr>
      <p:sp>
        <p:nvSpPr>
          <p:cNvPr id="57" name="Google Shape;57;g3fb2fce80e_0_8:notes">
            <a:extLst>
              <a:ext uri="{FF2B5EF4-FFF2-40B4-BE49-F238E27FC236}">
                <a16:creationId xmlns:a16="http://schemas.microsoft.com/office/drawing/2014/main" id="{3A0961EF-5E3F-EAEF-6CD5-05F9D78366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b2fce80e_0_8:notes">
            <a:extLst>
              <a:ext uri="{FF2B5EF4-FFF2-40B4-BE49-F238E27FC236}">
                <a16:creationId xmlns:a16="http://schemas.microsoft.com/office/drawing/2014/main" id="{3474EA3E-2BBE-D1E7-624D-FFB09EEE91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6978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webp"/><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notesSlide" Target="../notesSlides/notesSlide7.xml"/><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621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25300" y="636999"/>
            <a:ext cx="80934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b="1" dirty="0">
                <a:solidFill>
                  <a:schemeClr val="lt1"/>
                </a:solidFill>
              </a:rPr>
              <a:t>Generative Model For Better Internal Ice Layer Thickness Prediction</a:t>
            </a:r>
            <a:endParaRPr sz="3200" b="1" dirty="0">
              <a:solidFill>
                <a:schemeClr val="lt1"/>
              </a:solidFill>
            </a:endParaRPr>
          </a:p>
        </p:txBody>
      </p:sp>
      <p:pic>
        <p:nvPicPr>
          <p:cNvPr id="55" name="Google Shape;55;p13"/>
          <p:cNvPicPr preferRelativeResize="0"/>
          <p:nvPr/>
        </p:nvPicPr>
        <p:blipFill>
          <a:blip r:embed="rId3">
            <a:alphaModFix/>
          </a:blip>
          <a:stretch>
            <a:fillRect/>
          </a:stretch>
        </p:blipFill>
        <p:spPr>
          <a:xfrm>
            <a:off x="6305400" y="4153250"/>
            <a:ext cx="2328174" cy="488625"/>
          </a:xfrm>
          <a:prstGeom prst="rect">
            <a:avLst/>
          </a:prstGeom>
          <a:noFill/>
          <a:ln>
            <a:noFill/>
          </a:ln>
        </p:spPr>
      </p:pic>
      <p:sp>
        <p:nvSpPr>
          <p:cNvPr id="2" name="TextBox 1">
            <a:extLst>
              <a:ext uri="{FF2B5EF4-FFF2-40B4-BE49-F238E27FC236}">
                <a16:creationId xmlns:a16="http://schemas.microsoft.com/office/drawing/2014/main" id="{AC3F911C-4493-A804-F42C-72F7FE9104A1}"/>
              </a:ext>
            </a:extLst>
          </p:cNvPr>
          <p:cNvSpPr txBox="1"/>
          <p:nvPr/>
        </p:nvSpPr>
        <p:spPr>
          <a:xfrm>
            <a:off x="3697941" y="2959759"/>
            <a:ext cx="1748118" cy="307777"/>
          </a:xfrm>
          <a:prstGeom prst="rect">
            <a:avLst/>
          </a:prstGeom>
          <a:noFill/>
        </p:spPr>
        <p:txBody>
          <a:bodyPr wrap="square" rtlCol="0">
            <a:spAutoFit/>
          </a:bodyPr>
          <a:lstStyle/>
          <a:p>
            <a:pPr algn="ctr"/>
            <a:r>
              <a:rPr lang="en-US" b="1" dirty="0" err="1">
                <a:solidFill>
                  <a:schemeClr val="bg1"/>
                </a:solidFill>
              </a:rPr>
              <a:t>Zesheng</a:t>
            </a:r>
            <a:r>
              <a:rPr lang="en-US" b="1" dirty="0">
                <a:solidFill>
                  <a:schemeClr val="bg1"/>
                </a:solidFill>
              </a:rPr>
              <a:t> Liu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7080763F-A888-BDCD-72D5-F7C24D531194}"/>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4B79AFBC-B93C-84E4-D2EC-C6C97288CF01}"/>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10</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FFF86011-B971-5CD4-3AEC-09CFA079AB89}"/>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562100"/>
                </a:solidFill>
                <a:latin typeface="Merriweather Light"/>
                <a:ea typeface="Merriweather Light"/>
                <a:cs typeface="Merriweather Light"/>
                <a:sym typeface="Merriweather Light"/>
              </a:rPr>
              <a:t>Previous Work</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B135F22D-32D2-8A23-E7B6-1142C59A8201}"/>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8F83CB31-1AE9-017A-D371-971B88DA68D0}"/>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D18B6040-9FB1-E103-D779-92998FC9B1E4}"/>
              </a:ext>
            </a:extLst>
          </p:cNvPr>
          <p:cNvSpPr txBox="1">
            <a:spLocks noGrp="1"/>
          </p:cNvSpPr>
          <p:nvPr>
            <p:ph type="body" idx="4294967295"/>
          </p:nvPr>
        </p:nvSpPr>
        <p:spPr>
          <a:xfrm>
            <a:off x="540175" y="749225"/>
            <a:ext cx="6116700" cy="669593"/>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Represent internal ice layer as individual graphs and use graph neural network to learn for geographical and thickness information of the top 5 layers, and predict the underlying 15 layers.</a:t>
            </a:r>
            <a:endParaRPr sz="1200" dirty="0">
              <a:solidFill>
                <a:srgbClr val="562100"/>
              </a:solidFill>
              <a:latin typeface="Merriweather Light"/>
            </a:endParaRPr>
          </a:p>
        </p:txBody>
      </p:sp>
      <p:pic>
        <p:nvPicPr>
          <p:cNvPr id="48" name="Picture 47" descr="A diagram of a graph&#10;&#10;AI-generated content may be incorrect.">
            <a:extLst>
              <a:ext uri="{FF2B5EF4-FFF2-40B4-BE49-F238E27FC236}">
                <a16:creationId xmlns:a16="http://schemas.microsoft.com/office/drawing/2014/main" id="{39C980AA-32BD-B5B5-DC5C-FD5425D92BE5}"/>
              </a:ext>
            </a:extLst>
          </p:cNvPr>
          <p:cNvPicPr>
            <a:picLocks noChangeAspect="1"/>
          </p:cNvPicPr>
          <p:nvPr/>
        </p:nvPicPr>
        <p:blipFill>
          <a:blip r:embed="rId4"/>
          <a:stretch>
            <a:fillRect/>
          </a:stretch>
        </p:blipFill>
        <p:spPr>
          <a:xfrm>
            <a:off x="510417" y="1553693"/>
            <a:ext cx="7772400" cy="3155132"/>
          </a:xfrm>
          <a:prstGeom prst="rect">
            <a:avLst/>
          </a:prstGeom>
        </p:spPr>
      </p:pic>
    </p:spTree>
    <p:extLst>
      <p:ext uri="{BB962C8B-B14F-4D97-AF65-F5344CB8AC3E}">
        <p14:creationId xmlns:p14="http://schemas.microsoft.com/office/powerpoint/2010/main" val="373313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7071CF28-9C27-BB53-0095-F729BABD4118}"/>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9A32100E-7944-46EC-443E-EB785F6BD5CB}"/>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11</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8FF9B999-ECAC-8BE5-A894-412327EDF76A}"/>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562100"/>
                </a:solidFill>
                <a:latin typeface="Merriweather Light"/>
                <a:ea typeface="Merriweather Light"/>
                <a:cs typeface="Merriweather Light"/>
                <a:sym typeface="Merriweather Light"/>
              </a:rPr>
              <a:t>Current Issue</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B0A08F20-4B4C-AE69-66E4-8617E577151C}"/>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A36CE5EC-76E5-B593-3D36-5B3C424E50AE}"/>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C58B45B3-FAFF-E910-3752-E8B4157D552E}"/>
              </a:ext>
            </a:extLst>
          </p:cNvPr>
          <p:cNvSpPr txBox="1">
            <a:spLocks noGrp="1"/>
          </p:cNvSpPr>
          <p:nvPr>
            <p:ph type="body" idx="4294967295"/>
          </p:nvPr>
        </p:nvSpPr>
        <p:spPr>
          <a:xfrm>
            <a:off x="251999" y="751854"/>
            <a:ext cx="8112071" cy="4214593"/>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There are some current issue:</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1) Ice layers may not be complete:</a:t>
            </a:r>
          </a:p>
          <a:p>
            <a:pPr marL="171450" indent="-171450">
              <a:lnSpc>
                <a:spcPct val="100000"/>
              </a:lnSpc>
              <a:buClr>
                <a:srgbClr val="000000"/>
              </a:buClr>
              <a:buFont typeface="Arial" panose="020B0604020202020204" pitchFamily="34" charset="0"/>
              <a:buChar char="•"/>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Some ice layers are incomplete or totally missing due to melting or other physical process.</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2) Ice layers varies at different locations:</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In certain area, fewer number of layers can be identified.</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Typically, radargram data can be divided into L1, L2, L3.</a:t>
            </a:r>
          </a:p>
          <a:p>
            <a:pPr marL="0" indent="0">
              <a:lnSpc>
                <a:spcPct val="100000"/>
              </a:lnSpc>
              <a:buClr>
                <a:srgbClr val="000000"/>
              </a:buClr>
              <a:buNone/>
            </a:pPr>
            <a:r>
              <a:rPr lang="en-US" sz="1200" dirty="0">
                <a:solidFill>
                  <a:srgbClr val="562100"/>
                </a:solidFill>
                <a:latin typeface="Merriweather Light"/>
              </a:rPr>
              <a:t>L1 is the test data from central Greenland assumed to be mostly dry snow zone</a:t>
            </a:r>
          </a:p>
          <a:p>
            <a:pPr marL="0" indent="0">
              <a:lnSpc>
                <a:spcPct val="100000"/>
              </a:lnSpc>
              <a:buClr>
                <a:srgbClr val="000000"/>
              </a:buClr>
              <a:buNone/>
            </a:pPr>
            <a:r>
              <a:rPr lang="en-US" sz="1200" dirty="0">
                <a:solidFill>
                  <a:srgbClr val="562100"/>
                </a:solidFill>
                <a:latin typeface="Merriweather Light"/>
              </a:rPr>
              <a:t>L2 contains echogram from the transition from Greenland Summit to the NE coast.</a:t>
            </a:r>
          </a:p>
          <a:p>
            <a:pPr marL="0" indent="0">
              <a:lnSpc>
                <a:spcPct val="100000"/>
              </a:lnSpc>
              <a:buClr>
                <a:srgbClr val="000000"/>
              </a:buClr>
              <a:buNone/>
            </a:pPr>
            <a:r>
              <a:rPr lang="en-US" sz="1200" dirty="0">
                <a:solidFill>
                  <a:srgbClr val="562100"/>
                </a:solidFill>
                <a:latin typeface="Merriweather Light"/>
              </a:rPr>
              <a:t>L3 contains echogram with poor image quality from NE Greenland coast.</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In previous work, we do data filtering by choosing radargrams with at least 20 complete layers. This made us only have 1660 amount of data. Additionally, we cannot evaluate the model performance on different type of data---We have to mix L1, L2, L3 together, otherwise our training data is mainly L1 only!</a:t>
            </a:r>
          </a:p>
        </p:txBody>
      </p:sp>
    </p:spTree>
    <p:extLst>
      <p:ext uri="{BB962C8B-B14F-4D97-AF65-F5344CB8AC3E}">
        <p14:creationId xmlns:p14="http://schemas.microsoft.com/office/powerpoint/2010/main" val="111552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DDBEF074-294C-C071-96A5-4D0575BEC36E}"/>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68643B5B-2611-71D8-9B7F-31FC84010D96}"/>
              </a:ext>
            </a:extLst>
          </p:cNvPr>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a:solidFill>
                  <a:srgbClr val="562100"/>
                </a:solidFill>
              </a:rPr>
              <a:t>Goals</a:t>
            </a:r>
            <a:endParaRPr sz="6000" b="1" dirty="0">
              <a:solidFill>
                <a:srgbClr val="562100"/>
              </a:solidFill>
            </a:endParaRPr>
          </a:p>
        </p:txBody>
      </p:sp>
      <p:sp>
        <p:nvSpPr>
          <p:cNvPr id="62" name="Google Shape;62;p14">
            <a:extLst>
              <a:ext uri="{FF2B5EF4-FFF2-40B4-BE49-F238E27FC236}">
                <a16:creationId xmlns:a16="http://schemas.microsoft.com/office/drawing/2014/main" id="{9FAAADE1-7E91-8F09-97C9-1E71CB35E144}"/>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12</a:t>
            </a:fld>
            <a:endParaRPr sz="900">
              <a:solidFill>
                <a:srgbClr val="562100"/>
              </a:solidFill>
              <a:latin typeface="Merriweather Light"/>
              <a:ea typeface="Merriweather Light"/>
              <a:cs typeface="Merriweather Light"/>
              <a:sym typeface="Merriweather Light"/>
            </a:endParaRPr>
          </a:p>
        </p:txBody>
      </p:sp>
      <p:cxnSp>
        <p:nvCxnSpPr>
          <p:cNvPr id="63" name="Google Shape;63;p14">
            <a:extLst>
              <a:ext uri="{FF2B5EF4-FFF2-40B4-BE49-F238E27FC236}">
                <a16:creationId xmlns:a16="http://schemas.microsoft.com/office/drawing/2014/main" id="{24526898-C2C0-A9F6-48A8-3FC5A932EB88}"/>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a:extLst>
              <a:ext uri="{FF2B5EF4-FFF2-40B4-BE49-F238E27FC236}">
                <a16:creationId xmlns:a16="http://schemas.microsoft.com/office/drawing/2014/main" id="{A4C8CE04-4536-7C77-F2C1-3205179C87A9}"/>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a:extLst>
              <a:ext uri="{FF2B5EF4-FFF2-40B4-BE49-F238E27FC236}">
                <a16:creationId xmlns:a16="http://schemas.microsoft.com/office/drawing/2014/main" id="{44323D48-D24C-3CB0-43C2-C006253B7C13}"/>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Goals</a:t>
            </a:r>
            <a:endParaRPr sz="1200" dirty="0">
              <a:solidFill>
                <a:srgbClr val="562100"/>
              </a:solidFill>
              <a:latin typeface="Merriweather Light"/>
              <a:ea typeface="Merriweather Light"/>
              <a:cs typeface="Merriweather Light"/>
              <a:sym typeface="Merriweather Light"/>
            </a:endParaRPr>
          </a:p>
        </p:txBody>
      </p:sp>
    </p:spTree>
    <p:extLst>
      <p:ext uri="{BB962C8B-B14F-4D97-AF65-F5344CB8AC3E}">
        <p14:creationId xmlns:p14="http://schemas.microsoft.com/office/powerpoint/2010/main" val="213625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A3773E58-4F19-76BD-E688-283D649159F4}"/>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C0F2911C-389F-85F2-A781-E76413A8B3F5}"/>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13</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08FB6163-33AE-EE57-8354-4081C5B28E04}"/>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Goal</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54A01916-00F3-C2CA-5562-46A70178C9D0}"/>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247F1703-6EBD-BBE2-09F4-3C750CFAE183}"/>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graphicFrame>
        <p:nvGraphicFramePr>
          <p:cNvPr id="6" name="Table 5">
            <a:extLst>
              <a:ext uri="{FF2B5EF4-FFF2-40B4-BE49-F238E27FC236}">
                <a16:creationId xmlns:a16="http://schemas.microsoft.com/office/drawing/2014/main" id="{D729281D-BD17-02D4-A40E-CCEA61EE098B}"/>
              </a:ext>
            </a:extLst>
          </p:cNvPr>
          <p:cNvGraphicFramePr>
            <a:graphicFrameLocks noGrp="1"/>
          </p:cNvGraphicFramePr>
          <p:nvPr>
            <p:extLst>
              <p:ext uri="{D42A27DB-BD31-4B8C-83A1-F6EECF244321}">
                <p14:modId xmlns:p14="http://schemas.microsoft.com/office/powerpoint/2010/main" val="270818190"/>
              </p:ext>
            </p:extLst>
          </p:nvPr>
        </p:nvGraphicFramePr>
        <p:xfrm>
          <a:off x="941294" y="1798640"/>
          <a:ext cx="7063200" cy="2610635"/>
        </p:xfrm>
        <a:graphic>
          <a:graphicData uri="http://schemas.openxmlformats.org/drawingml/2006/table">
            <a:tbl>
              <a:tblPr firstRow="1" bandRow="1">
                <a:tableStyleId>{5C22544A-7EE6-4342-B048-85BDC9FD1C3A}</a:tableStyleId>
              </a:tblPr>
              <a:tblGrid>
                <a:gridCol w="1765800">
                  <a:extLst>
                    <a:ext uri="{9D8B030D-6E8A-4147-A177-3AD203B41FA5}">
                      <a16:colId xmlns:a16="http://schemas.microsoft.com/office/drawing/2014/main" val="4114759060"/>
                    </a:ext>
                  </a:extLst>
                </a:gridCol>
                <a:gridCol w="1765800">
                  <a:extLst>
                    <a:ext uri="{9D8B030D-6E8A-4147-A177-3AD203B41FA5}">
                      <a16:colId xmlns:a16="http://schemas.microsoft.com/office/drawing/2014/main" val="1063036627"/>
                    </a:ext>
                  </a:extLst>
                </a:gridCol>
                <a:gridCol w="1765800">
                  <a:extLst>
                    <a:ext uri="{9D8B030D-6E8A-4147-A177-3AD203B41FA5}">
                      <a16:colId xmlns:a16="http://schemas.microsoft.com/office/drawing/2014/main" val="2355705304"/>
                    </a:ext>
                  </a:extLst>
                </a:gridCol>
                <a:gridCol w="1765800">
                  <a:extLst>
                    <a:ext uri="{9D8B030D-6E8A-4147-A177-3AD203B41FA5}">
                      <a16:colId xmlns:a16="http://schemas.microsoft.com/office/drawing/2014/main" val="510893657"/>
                    </a:ext>
                  </a:extLst>
                </a:gridCol>
              </a:tblGrid>
              <a:tr h="0">
                <a:tc>
                  <a:txBody>
                    <a:bodyPr/>
                    <a:lstStyle/>
                    <a:p>
                      <a:pPr algn="ctr"/>
                      <a:r>
                        <a:rPr lang="en-US" dirty="0"/>
                        <a:t>Dataset</a:t>
                      </a:r>
                    </a:p>
                  </a:txBody>
                  <a:tcPr/>
                </a:tc>
                <a:tc>
                  <a:txBody>
                    <a:bodyPr/>
                    <a:lstStyle/>
                    <a:p>
                      <a:pPr algn="ctr"/>
                      <a:r>
                        <a:rPr lang="en-US" dirty="0"/>
                        <a:t># of data that has 20 complete layers</a:t>
                      </a:r>
                    </a:p>
                  </a:txBody>
                  <a:tcPr/>
                </a:tc>
                <a:tc>
                  <a:txBody>
                    <a:bodyPr/>
                    <a:lstStyle/>
                    <a:p>
                      <a:pPr algn="ctr"/>
                      <a:r>
                        <a:rPr lang="en-US" dirty="0"/>
                        <a:t># of data that has 20 layer but with </a:t>
                      </a:r>
                      <a:r>
                        <a:rPr lang="en-US" dirty="0" err="1"/>
                        <a:t>NaNs</a:t>
                      </a:r>
                      <a:endParaRPr lang="en-US" dirty="0"/>
                    </a:p>
                  </a:txBody>
                  <a:tcPr/>
                </a:tc>
                <a:tc>
                  <a:txBody>
                    <a:bodyPr/>
                    <a:lstStyle/>
                    <a:p>
                      <a:pPr algn="ctr"/>
                      <a:r>
                        <a:rPr lang="en-US" dirty="0"/>
                        <a:t># of data that has less than 20 layers</a:t>
                      </a:r>
                    </a:p>
                  </a:txBody>
                  <a:tcPr/>
                </a:tc>
                <a:extLst>
                  <a:ext uri="{0D108BD9-81ED-4DB2-BD59-A6C34878D82A}">
                    <a16:rowId xmlns:a16="http://schemas.microsoft.com/office/drawing/2014/main" val="3315361114"/>
                  </a:ext>
                </a:extLst>
              </a:tr>
              <a:tr h="375823">
                <a:tc>
                  <a:txBody>
                    <a:bodyPr/>
                    <a:lstStyle/>
                    <a:p>
                      <a:pPr algn="ctr"/>
                      <a:r>
                        <a:rPr lang="en-US" dirty="0"/>
                        <a:t>Train</a:t>
                      </a:r>
                    </a:p>
                  </a:txBody>
                  <a:tcPr/>
                </a:tc>
                <a:tc>
                  <a:txBody>
                    <a:bodyPr/>
                    <a:lstStyle/>
                    <a:p>
                      <a:pPr algn="ctr"/>
                      <a:r>
                        <a:rPr lang="en-US" dirty="0"/>
                        <a:t>1074</a:t>
                      </a:r>
                    </a:p>
                  </a:txBody>
                  <a:tcPr/>
                </a:tc>
                <a:tc>
                  <a:txBody>
                    <a:bodyPr/>
                    <a:lstStyle/>
                    <a:p>
                      <a:pPr algn="ctr"/>
                      <a:r>
                        <a:rPr lang="en-US" dirty="0"/>
                        <a:t>1122</a:t>
                      </a:r>
                    </a:p>
                  </a:txBody>
                  <a:tcPr/>
                </a:tc>
                <a:tc>
                  <a:txBody>
                    <a:bodyPr/>
                    <a:lstStyle/>
                    <a:p>
                      <a:pPr algn="ctr"/>
                      <a:r>
                        <a:rPr lang="en-US" dirty="0"/>
                        <a:t>9105</a:t>
                      </a:r>
                    </a:p>
                  </a:txBody>
                  <a:tcPr/>
                </a:tc>
                <a:extLst>
                  <a:ext uri="{0D108BD9-81ED-4DB2-BD59-A6C34878D82A}">
                    <a16:rowId xmlns:a16="http://schemas.microsoft.com/office/drawing/2014/main" val="4172034693"/>
                  </a:ext>
                </a:extLst>
              </a:tr>
              <a:tr h="375823">
                <a:tc>
                  <a:txBody>
                    <a:bodyPr/>
                    <a:lstStyle/>
                    <a:p>
                      <a:pPr algn="ctr"/>
                      <a:r>
                        <a:rPr lang="en-US" dirty="0"/>
                        <a:t>Validation</a:t>
                      </a:r>
                    </a:p>
                  </a:txBody>
                  <a:tcPr/>
                </a:tc>
                <a:tc>
                  <a:txBody>
                    <a:bodyPr/>
                    <a:lstStyle/>
                    <a:p>
                      <a:pPr algn="ctr"/>
                      <a:r>
                        <a:rPr lang="en-US" dirty="0"/>
                        <a:t>94</a:t>
                      </a:r>
                    </a:p>
                  </a:txBody>
                  <a:tcPr/>
                </a:tc>
                <a:tc>
                  <a:txBody>
                    <a:bodyPr/>
                    <a:lstStyle/>
                    <a:p>
                      <a:pPr algn="ctr"/>
                      <a:r>
                        <a:rPr lang="en-US" dirty="0"/>
                        <a:t>158</a:t>
                      </a:r>
                    </a:p>
                  </a:txBody>
                  <a:tcPr/>
                </a:tc>
                <a:tc>
                  <a:txBody>
                    <a:bodyPr/>
                    <a:lstStyle/>
                    <a:p>
                      <a:pPr algn="ctr"/>
                      <a:r>
                        <a:rPr lang="en-US" dirty="0"/>
                        <a:t>1071</a:t>
                      </a:r>
                    </a:p>
                  </a:txBody>
                  <a:tcPr/>
                </a:tc>
                <a:extLst>
                  <a:ext uri="{0D108BD9-81ED-4DB2-BD59-A6C34878D82A}">
                    <a16:rowId xmlns:a16="http://schemas.microsoft.com/office/drawing/2014/main" val="768414853"/>
                  </a:ext>
                </a:extLst>
              </a:tr>
              <a:tr h="375823">
                <a:tc>
                  <a:txBody>
                    <a:bodyPr/>
                    <a:lstStyle/>
                    <a:p>
                      <a:pPr algn="ctr"/>
                      <a:r>
                        <a:rPr lang="en-US" dirty="0"/>
                        <a:t>L1 Test</a:t>
                      </a:r>
                    </a:p>
                  </a:txBody>
                  <a:tcPr/>
                </a:tc>
                <a:tc>
                  <a:txBody>
                    <a:bodyPr/>
                    <a:lstStyle/>
                    <a:p>
                      <a:pPr algn="ctr"/>
                      <a:r>
                        <a:rPr lang="en-US" dirty="0"/>
                        <a:t>124</a:t>
                      </a:r>
                    </a:p>
                  </a:txBody>
                  <a:tcPr/>
                </a:tc>
                <a:tc>
                  <a:txBody>
                    <a:bodyPr/>
                    <a:lstStyle/>
                    <a:p>
                      <a:pPr algn="ctr"/>
                      <a:r>
                        <a:rPr lang="en-US" dirty="0"/>
                        <a:t>3</a:t>
                      </a:r>
                    </a:p>
                  </a:txBody>
                  <a:tcPr/>
                </a:tc>
                <a:tc>
                  <a:txBody>
                    <a:bodyPr/>
                    <a:lstStyle/>
                    <a:p>
                      <a:pPr algn="ctr"/>
                      <a:r>
                        <a:rPr lang="en-US" dirty="0"/>
                        <a:t>0</a:t>
                      </a:r>
                    </a:p>
                  </a:txBody>
                  <a:tcPr/>
                </a:tc>
                <a:extLst>
                  <a:ext uri="{0D108BD9-81ED-4DB2-BD59-A6C34878D82A}">
                    <a16:rowId xmlns:a16="http://schemas.microsoft.com/office/drawing/2014/main" val="3982712476"/>
                  </a:ext>
                </a:extLst>
              </a:tr>
              <a:tr h="375823">
                <a:tc>
                  <a:txBody>
                    <a:bodyPr/>
                    <a:lstStyle/>
                    <a:p>
                      <a:pPr algn="ctr"/>
                      <a:r>
                        <a:rPr lang="en-US" dirty="0"/>
                        <a:t>L2 Test</a:t>
                      </a:r>
                    </a:p>
                  </a:txBody>
                  <a:tcPr/>
                </a:tc>
                <a:tc>
                  <a:txBody>
                    <a:bodyPr/>
                    <a:lstStyle/>
                    <a:p>
                      <a:pPr algn="ctr"/>
                      <a:r>
                        <a:rPr lang="en-US" dirty="0"/>
                        <a:t>367</a:t>
                      </a:r>
                    </a:p>
                  </a:txBody>
                  <a:tcPr/>
                </a:tc>
                <a:tc>
                  <a:txBody>
                    <a:bodyPr/>
                    <a:lstStyle/>
                    <a:p>
                      <a:pPr algn="ctr"/>
                      <a:r>
                        <a:rPr lang="en-US" dirty="0"/>
                        <a:t>345</a:t>
                      </a:r>
                    </a:p>
                  </a:txBody>
                  <a:tcPr/>
                </a:tc>
                <a:tc>
                  <a:txBody>
                    <a:bodyPr/>
                    <a:lstStyle/>
                    <a:p>
                      <a:pPr algn="ctr"/>
                      <a:r>
                        <a:rPr lang="en-US" dirty="0"/>
                        <a:t>337</a:t>
                      </a:r>
                    </a:p>
                  </a:txBody>
                  <a:tcPr/>
                </a:tc>
                <a:extLst>
                  <a:ext uri="{0D108BD9-81ED-4DB2-BD59-A6C34878D82A}">
                    <a16:rowId xmlns:a16="http://schemas.microsoft.com/office/drawing/2014/main" val="3834233199"/>
                  </a:ext>
                </a:extLst>
              </a:tr>
              <a:tr h="375823">
                <a:tc>
                  <a:txBody>
                    <a:bodyPr/>
                    <a:lstStyle/>
                    <a:p>
                      <a:pPr algn="ctr"/>
                      <a:r>
                        <a:rPr lang="en-US" dirty="0"/>
                        <a:t>L3 Test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116</a:t>
                      </a:r>
                    </a:p>
                  </a:txBody>
                  <a:tcPr/>
                </a:tc>
                <a:extLst>
                  <a:ext uri="{0D108BD9-81ED-4DB2-BD59-A6C34878D82A}">
                    <a16:rowId xmlns:a16="http://schemas.microsoft.com/office/drawing/2014/main" val="1105361466"/>
                  </a:ext>
                </a:extLst>
              </a:tr>
            </a:tbl>
          </a:graphicData>
        </a:graphic>
      </p:graphicFrame>
      <p:sp>
        <p:nvSpPr>
          <p:cNvPr id="7" name="Google Shape;75;p15">
            <a:extLst>
              <a:ext uri="{FF2B5EF4-FFF2-40B4-BE49-F238E27FC236}">
                <a16:creationId xmlns:a16="http://schemas.microsoft.com/office/drawing/2014/main" id="{5D607240-989C-0554-0EE8-393AEDA9D1B3}"/>
              </a:ext>
            </a:extLst>
          </p:cNvPr>
          <p:cNvSpPr txBox="1">
            <a:spLocks/>
          </p:cNvSpPr>
          <p:nvPr/>
        </p:nvSpPr>
        <p:spPr>
          <a:xfrm>
            <a:off x="396865" y="749225"/>
            <a:ext cx="6116700" cy="1127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rgbClr val="000000"/>
              </a:buClr>
              <a:buNone/>
            </a:pPr>
            <a:r>
              <a:rPr lang="en-US" sz="1200" dirty="0">
                <a:solidFill>
                  <a:srgbClr val="562100"/>
                </a:solidFill>
                <a:latin typeface="Merriweather Light"/>
              </a:rPr>
              <a:t>The goal of our project is to generate additional training data to make able to evaluate model’s on different type of regions.</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First, let’s take a look at a summary of our current dataset.</a:t>
            </a:r>
          </a:p>
        </p:txBody>
      </p:sp>
    </p:spTree>
    <p:extLst>
      <p:ext uri="{BB962C8B-B14F-4D97-AF65-F5344CB8AC3E}">
        <p14:creationId xmlns:p14="http://schemas.microsoft.com/office/powerpoint/2010/main" val="1596088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4"/>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a:solidFill>
                  <a:srgbClr val="562100"/>
                </a:solidFill>
              </a:rPr>
              <a:t>Problem Statement</a:t>
            </a:r>
            <a:endParaRPr sz="6000" b="1" dirty="0">
              <a:solidFill>
                <a:srgbClr val="562100"/>
              </a:solidFill>
            </a:endParaRPr>
          </a:p>
        </p:txBody>
      </p:sp>
      <p:sp>
        <p:nvSpPr>
          <p:cNvPr id="62" name="Google Shape;62;p14"/>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14</a:t>
            </a:fld>
            <a:endParaRPr sz="900">
              <a:solidFill>
                <a:srgbClr val="562100"/>
              </a:solidFill>
              <a:latin typeface="Merriweather Light"/>
              <a:ea typeface="Merriweather Light"/>
              <a:cs typeface="Merriweather Light"/>
              <a:sym typeface="Merriweather Light"/>
            </a:endParaRPr>
          </a:p>
        </p:txBody>
      </p:sp>
      <p:cxnSp>
        <p:nvCxnSpPr>
          <p:cNvPr id="63" name="Google Shape;63;p14"/>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Problem Statement</a:t>
            </a:r>
            <a:endParaRPr sz="1200" dirty="0">
              <a:solidFill>
                <a:srgbClr val="562100"/>
              </a:solidFill>
              <a:latin typeface="Merriweather Light"/>
              <a:ea typeface="Merriweather Light"/>
              <a:cs typeface="Merriweather Light"/>
              <a:sym typeface="Merriweath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15"/>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15</a:t>
            </a:fld>
            <a:endParaRPr sz="900">
              <a:solidFill>
                <a:srgbClr val="562100"/>
              </a:solidFill>
              <a:latin typeface="Merriweather Light"/>
              <a:ea typeface="Merriweather Light"/>
              <a:cs typeface="Merriweather Light"/>
              <a:sym typeface="Merriweather Light"/>
            </a:endParaRPr>
          </a:p>
        </p:txBody>
      </p:sp>
      <p:sp>
        <p:nvSpPr>
          <p:cNvPr id="72" name="Google Shape;72;p15"/>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Problem Statements</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p:cNvSpPr txBox="1">
            <a:spLocks noGrp="1"/>
          </p:cNvSpPr>
          <p:nvPr>
            <p:ph type="body" idx="4294967295"/>
          </p:nvPr>
        </p:nvSpPr>
        <p:spPr>
          <a:xfrm>
            <a:off x="387774" y="869100"/>
            <a:ext cx="6999143" cy="2326500"/>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We will do two tasks.</a:t>
            </a:r>
          </a:p>
          <a:p>
            <a:pPr marL="171450" indent="-171450">
              <a:lnSpc>
                <a:spcPct val="100000"/>
              </a:lnSpc>
              <a:buClr>
                <a:srgbClr val="000000"/>
              </a:buClr>
              <a:buFont typeface="Arial" panose="020B0604020202020204" pitchFamily="34" charset="0"/>
              <a:buChar char="•"/>
            </a:pPr>
            <a:r>
              <a:rPr lang="en-US" sz="1200" dirty="0">
                <a:solidFill>
                  <a:srgbClr val="562100"/>
                </a:solidFill>
                <a:latin typeface="Merriweather Light"/>
              </a:rPr>
              <a:t>Task 1:Filling </a:t>
            </a:r>
            <a:r>
              <a:rPr lang="en-US" sz="1200" dirty="0" err="1">
                <a:solidFill>
                  <a:srgbClr val="562100"/>
                </a:solidFill>
                <a:latin typeface="Merriweather Light"/>
              </a:rPr>
              <a:t>NaNs</a:t>
            </a:r>
            <a:r>
              <a:rPr lang="en-US" sz="1200" dirty="0">
                <a:solidFill>
                  <a:srgbClr val="562100"/>
                </a:solidFill>
                <a:latin typeface="Merriweather Light"/>
              </a:rPr>
              <a:t> in current data files.</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b="1" dirty="0">
                <a:solidFill>
                  <a:srgbClr val="562100"/>
                </a:solidFill>
                <a:latin typeface="Merriweather Light"/>
              </a:rPr>
              <a:t>Model Input: </a:t>
            </a:r>
          </a:p>
          <a:p>
            <a:pPr marL="0" indent="0">
              <a:lnSpc>
                <a:spcPct val="100000"/>
              </a:lnSpc>
              <a:buClr>
                <a:srgbClr val="000000"/>
              </a:buClr>
              <a:buNone/>
            </a:pPr>
            <a:r>
              <a:rPr lang="en-US" sz="1200" dirty="0" err="1">
                <a:solidFill>
                  <a:srgbClr val="562100"/>
                </a:solidFill>
                <a:latin typeface="Merriweather Light"/>
              </a:rPr>
              <a:t>X</a:t>
            </a:r>
            <a:r>
              <a:rPr lang="en-US" sz="1200" baseline="-25000" dirty="0" err="1">
                <a:solidFill>
                  <a:srgbClr val="562100"/>
                </a:solidFill>
                <a:latin typeface="Merriweather Light"/>
              </a:rPr>
              <a:t>masked</a:t>
            </a:r>
            <a:r>
              <a:rPr lang="en-US" sz="1200" baseline="-25000" dirty="0">
                <a:solidFill>
                  <a:srgbClr val="562100"/>
                </a:solidFill>
                <a:latin typeface="Merriweather Light"/>
              </a:rPr>
              <a:t> </a:t>
            </a:r>
            <a:r>
              <a:rPr lang="en-US" sz="1200" dirty="0">
                <a:solidFill>
                  <a:srgbClr val="562100"/>
                </a:solidFill>
                <a:latin typeface="Merriweather Light"/>
              </a:rPr>
              <a:t>: Node feature matrix with some values randomly masked (set to </a:t>
            </a:r>
            <a:r>
              <a:rPr lang="en-US" sz="1200" dirty="0" err="1">
                <a:solidFill>
                  <a:srgbClr val="562100"/>
                </a:solidFill>
                <a:latin typeface="Merriweather Light"/>
              </a:rPr>
              <a:t>NaN</a:t>
            </a:r>
            <a:r>
              <a:rPr lang="en-US" sz="1200" dirty="0">
                <a:solidFill>
                  <a:srgbClr val="562100"/>
                </a:solidFill>
                <a:latin typeface="Merriweather Light"/>
              </a:rPr>
              <a:t> or 0)</a:t>
            </a:r>
          </a:p>
          <a:p>
            <a:pPr marL="0" indent="0">
              <a:lnSpc>
                <a:spcPct val="100000"/>
              </a:lnSpc>
              <a:buClr>
                <a:srgbClr val="000000"/>
              </a:buClr>
              <a:buNone/>
            </a:pPr>
            <a:r>
              <a:rPr lang="en-US" sz="1200" dirty="0">
                <a:solidFill>
                  <a:srgbClr val="562100"/>
                </a:solidFill>
                <a:latin typeface="Merriweather Light"/>
              </a:rPr>
              <a:t>Mask: A 0-1 binary matrix, where 1 means the value is observed; 0 means the value is masked.</a:t>
            </a:r>
          </a:p>
          <a:p>
            <a:pPr marL="0" indent="0">
              <a:lnSpc>
                <a:spcPct val="100000"/>
              </a:lnSpc>
              <a:buClr>
                <a:srgbClr val="000000"/>
              </a:buClr>
              <a:buNone/>
            </a:pPr>
            <a:r>
              <a:rPr lang="en-US" sz="1200" dirty="0">
                <a:solidFill>
                  <a:srgbClr val="562100"/>
                </a:solidFill>
                <a:latin typeface="Merriweather Light"/>
              </a:rPr>
              <a:t>Radargram image I: The original radargram image</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b="1" dirty="0">
                <a:solidFill>
                  <a:srgbClr val="562100"/>
                </a:solidFill>
                <a:latin typeface="Merriweather Light"/>
              </a:rPr>
              <a:t>Model Output:</a:t>
            </a:r>
          </a:p>
          <a:p>
            <a:pPr marL="0" indent="0">
              <a:lnSpc>
                <a:spcPct val="100000"/>
              </a:lnSpc>
              <a:buClr>
                <a:srgbClr val="000000"/>
              </a:buClr>
              <a:buNone/>
            </a:pPr>
            <a:r>
              <a:rPr lang="en-US" sz="1200" dirty="0">
                <a:solidFill>
                  <a:srgbClr val="562100"/>
                </a:solidFill>
                <a:latin typeface="Merriweather Light"/>
              </a:rPr>
              <a:t>Y: The fully observed matrix without masking</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b="1" dirty="0">
                <a:solidFill>
                  <a:srgbClr val="562100"/>
                </a:solidFill>
                <a:latin typeface="Merriweather Light"/>
              </a:rPr>
              <a:t>Loss function:</a:t>
            </a:r>
          </a:p>
          <a:p>
            <a:pPr marL="0" indent="0">
              <a:lnSpc>
                <a:spcPct val="100000"/>
              </a:lnSpc>
              <a:buClr>
                <a:srgbClr val="000000"/>
              </a:buClr>
              <a:buNone/>
            </a:pPr>
            <a:r>
              <a:rPr lang="en-US" sz="1200" dirty="0">
                <a:solidFill>
                  <a:srgbClr val="562100"/>
                </a:solidFill>
                <a:latin typeface="Merriweather Light"/>
              </a:rPr>
              <a:t>Mean Squared Error Loss</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This obviously can be achieved by a generative model</a:t>
            </a:r>
          </a:p>
          <a:p>
            <a:pPr marL="0" indent="0">
              <a:lnSpc>
                <a:spcPct val="100000"/>
              </a:lnSpc>
              <a:buClr>
                <a:srgbClr val="000000"/>
              </a:buClr>
              <a:buNone/>
            </a:pPr>
            <a:endParaRPr lang="en-US" sz="1200" dirty="0">
              <a:solidFill>
                <a:srgbClr val="562100"/>
              </a:solidFill>
              <a:latin typeface="Merriweath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57871980-7D4B-3A64-5441-0380A15B76E5}"/>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D47518B6-A4BF-E5E2-3834-9490F908ED82}"/>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16</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0C44FFB0-B567-F665-2BF4-E9FD976944C4}"/>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Problem Statements</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ABDBAAAD-DDDE-9F24-777D-FD3FAD304F00}"/>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FBDD799D-065E-2569-4C68-B77E40465536}"/>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7B77CD24-BB37-55D2-ACA6-D2C2471398EC}"/>
              </a:ext>
            </a:extLst>
          </p:cNvPr>
          <p:cNvSpPr txBox="1">
            <a:spLocks noGrp="1"/>
          </p:cNvSpPr>
          <p:nvPr>
            <p:ph type="body" idx="4294967295"/>
          </p:nvPr>
        </p:nvSpPr>
        <p:spPr>
          <a:xfrm>
            <a:off x="387774" y="869100"/>
            <a:ext cx="6999143" cy="2326500"/>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endParaRPr lang="en-US" sz="1200" dirty="0">
              <a:solidFill>
                <a:srgbClr val="562100"/>
              </a:solidFill>
              <a:latin typeface="Merriweather Light"/>
            </a:endParaRPr>
          </a:p>
          <a:p>
            <a:pPr marL="171450" indent="-171450">
              <a:lnSpc>
                <a:spcPct val="100000"/>
              </a:lnSpc>
              <a:buClr>
                <a:srgbClr val="000000"/>
              </a:buClr>
              <a:buFont typeface="Arial" panose="020B0604020202020204" pitchFamily="34" charset="0"/>
              <a:buChar char="•"/>
            </a:pPr>
            <a:r>
              <a:rPr lang="en-US" sz="1200" dirty="0">
                <a:solidFill>
                  <a:srgbClr val="562100"/>
                </a:solidFill>
                <a:latin typeface="Merriweather Light"/>
              </a:rPr>
              <a:t>Task 2: Generating additional data files.</a:t>
            </a:r>
          </a:p>
          <a:p>
            <a:pPr marL="171450" indent="-171450">
              <a:lnSpc>
                <a:spcPct val="100000"/>
              </a:lnSpc>
              <a:buClr>
                <a:srgbClr val="000000"/>
              </a:buClr>
              <a:buFont typeface="Arial" panose="020B0604020202020204" pitchFamily="34" charset="0"/>
              <a:buChar char="•"/>
            </a:pPr>
            <a:endParaRPr lang="en-US" sz="1200" dirty="0">
              <a:solidFill>
                <a:srgbClr val="562100"/>
              </a:solidFill>
              <a:latin typeface="Merriweather Light"/>
            </a:endParaRPr>
          </a:p>
          <a:p>
            <a:pPr marL="0" indent="0">
              <a:lnSpc>
                <a:spcPct val="100000"/>
              </a:lnSpc>
              <a:buClr>
                <a:srgbClr val="000000"/>
              </a:buClr>
              <a:buNone/>
            </a:pPr>
            <a:r>
              <a:rPr lang="en-US" sz="1200" b="1" dirty="0">
                <a:solidFill>
                  <a:srgbClr val="562100"/>
                </a:solidFill>
                <a:latin typeface="Merriweather Light"/>
              </a:rPr>
              <a:t>Model Input:</a:t>
            </a:r>
          </a:p>
          <a:p>
            <a:pPr marL="0" indent="0">
              <a:lnSpc>
                <a:spcPct val="100000"/>
              </a:lnSpc>
              <a:buClr>
                <a:srgbClr val="000000"/>
              </a:buClr>
              <a:buNone/>
            </a:pPr>
            <a:r>
              <a:rPr lang="en-US" sz="1200" dirty="0">
                <a:solidFill>
                  <a:srgbClr val="562100"/>
                </a:solidFill>
                <a:latin typeface="Merriweather Light"/>
              </a:rPr>
              <a:t>Noise vector </a:t>
            </a:r>
          </a:p>
          <a:p>
            <a:pPr marL="0" indent="0">
              <a:lnSpc>
                <a:spcPct val="100000"/>
              </a:lnSpc>
              <a:buClr>
                <a:srgbClr val="000000"/>
              </a:buClr>
              <a:buNone/>
            </a:pPr>
            <a:r>
              <a:rPr lang="en-US" sz="1200" dirty="0">
                <a:solidFill>
                  <a:srgbClr val="562100"/>
                </a:solidFill>
                <a:latin typeface="Merriweather Light"/>
              </a:rPr>
              <a:t>Radargram image I: The original radargram image</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b="1" dirty="0">
                <a:solidFill>
                  <a:srgbClr val="562100"/>
                </a:solidFill>
                <a:latin typeface="Merriweather Light"/>
              </a:rPr>
              <a:t>Model Output:</a:t>
            </a:r>
          </a:p>
          <a:p>
            <a:pPr marL="0" indent="0">
              <a:lnSpc>
                <a:spcPct val="100000"/>
              </a:lnSpc>
              <a:buClr>
                <a:srgbClr val="000000"/>
              </a:buClr>
              <a:buNone/>
            </a:pPr>
            <a:r>
              <a:rPr lang="en-US" sz="1200" dirty="0">
                <a:solidFill>
                  <a:srgbClr val="562100"/>
                </a:solidFill>
                <a:latin typeface="Merriweather Light"/>
              </a:rPr>
              <a:t>Synthetic feature matrix</a:t>
            </a:r>
          </a:p>
          <a:p>
            <a:pPr marL="0" indent="0">
              <a:lnSpc>
                <a:spcPct val="100000"/>
              </a:lnSpc>
              <a:buClr>
                <a:srgbClr val="000000"/>
              </a:buClr>
              <a:buNone/>
            </a:pPr>
            <a:endParaRPr lang="en-US" sz="1200" dirty="0">
              <a:solidFill>
                <a:srgbClr val="562100"/>
              </a:solidFill>
              <a:latin typeface="Merriweather Light"/>
            </a:endParaRPr>
          </a:p>
          <a:p>
            <a:pPr marL="171450" indent="-171450">
              <a:lnSpc>
                <a:spcPct val="100000"/>
              </a:lnSpc>
              <a:buClr>
                <a:srgbClr val="000000"/>
              </a:buClr>
              <a:buFont typeface="Arial" panose="020B0604020202020204" pitchFamily="34" charset="0"/>
              <a:buChar char="•"/>
            </a:pPr>
            <a:r>
              <a:rPr lang="en-US" sz="1200" dirty="0">
                <a:solidFill>
                  <a:srgbClr val="562100"/>
                </a:solidFill>
                <a:latin typeface="Merriweather Light"/>
              </a:rPr>
              <a:t>Task 3: Combine two tasks.</a:t>
            </a:r>
          </a:p>
          <a:p>
            <a:pPr marL="171450" indent="-171450">
              <a:lnSpc>
                <a:spcPct val="100000"/>
              </a:lnSpc>
              <a:buClr>
                <a:srgbClr val="000000"/>
              </a:buClr>
              <a:buFont typeface="Arial" panose="020B0604020202020204" pitchFamily="34" charset="0"/>
              <a:buChar char="•"/>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Assume we have a feature matrix (256, 15), and some value are </a:t>
            </a:r>
            <a:r>
              <a:rPr lang="en-US" sz="1200" dirty="0" err="1">
                <a:solidFill>
                  <a:srgbClr val="562100"/>
                </a:solidFill>
                <a:latin typeface="Merriweather Light"/>
              </a:rPr>
              <a:t>NaNs</a:t>
            </a:r>
            <a:r>
              <a:rPr lang="en-US" sz="1200" dirty="0">
                <a:solidFill>
                  <a:srgbClr val="562100"/>
                </a:solidFill>
                <a:latin typeface="Merriweather Light"/>
              </a:rPr>
              <a:t>.</a:t>
            </a:r>
          </a:p>
          <a:p>
            <a:pPr marL="0" indent="0">
              <a:lnSpc>
                <a:spcPct val="100000"/>
              </a:lnSpc>
              <a:buClr>
                <a:srgbClr val="000000"/>
              </a:buClr>
              <a:buNone/>
            </a:pPr>
            <a:r>
              <a:rPr lang="en-US" sz="1200" dirty="0">
                <a:solidFill>
                  <a:srgbClr val="562100"/>
                </a:solidFill>
                <a:latin typeface="Merriweather Light"/>
              </a:rPr>
              <a:t>First, we can fill in </a:t>
            </a:r>
            <a:r>
              <a:rPr lang="en-US" sz="1200" dirty="0" err="1">
                <a:solidFill>
                  <a:srgbClr val="562100"/>
                </a:solidFill>
                <a:latin typeface="Merriweather Light"/>
              </a:rPr>
              <a:t>NaNs</a:t>
            </a:r>
            <a:r>
              <a:rPr lang="en-US" sz="1200" dirty="0">
                <a:solidFill>
                  <a:srgbClr val="562100"/>
                </a:solidFill>
                <a:latin typeface="Merriweather Light"/>
              </a:rPr>
              <a:t> using the model for task 1.</a:t>
            </a:r>
          </a:p>
          <a:p>
            <a:pPr marL="0" indent="0">
              <a:lnSpc>
                <a:spcPct val="100000"/>
              </a:lnSpc>
              <a:buClr>
                <a:srgbClr val="000000"/>
              </a:buClr>
              <a:buNone/>
            </a:pPr>
            <a:r>
              <a:rPr lang="en-US" sz="1200" dirty="0">
                <a:solidFill>
                  <a:srgbClr val="562100"/>
                </a:solidFill>
                <a:latin typeface="Merriweather Light"/>
              </a:rPr>
              <a:t>Then, we can generate five additional layers using current known 15 layers, instead of generating 20 layers.</a:t>
            </a:r>
          </a:p>
          <a:p>
            <a:pPr marL="0" indent="0">
              <a:lnSpc>
                <a:spcPct val="100000"/>
              </a:lnSpc>
              <a:buClr>
                <a:srgbClr val="000000"/>
              </a:buClr>
              <a:buNone/>
            </a:pPr>
            <a:endParaRPr lang="en-US" sz="1200" dirty="0">
              <a:solidFill>
                <a:srgbClr val="562100"/>
              </a:solidFill>
              <a:latin typeface="Merriweather Light"/>
            </a:endParaRPr>
          </a:p>
        </p:txBody>
      </p:sp>
    </p:spTree>
    <p:extLst>
      <p:ext uri="{BB962C8B-B14F-4D97-AF65-F5344CB8AC3E}">
        <p14:creationId xmlns:p14="http://schemas.microsoft.com/office/powerpoint/2010/main" val="142747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31F5BE8-0663-49EB-CCE8-F7307FA25291}"/>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6C6223FB-33F3-BE36-9956-1216F6B52B5C}"/>
              </a:ext>
            </a:extLst>
          </p:cNvPr>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err="1">
                <a:solidFill>
                  <a:srgbClr val="562100"/>
                </a:solidFill>
              </a:rPr>
              <a:t>Exising</a:t>
            </a:r>
            <a:r>
              <a:rPr lang="en-US" sz="6000" b="1" dirty="0">
                <a:solidFill>
                  <a:srgbClr val="562100"/>
                </a:solidFill>
              </a:rPr>
              <a:t> Solutions</a:t>
            </a:r>
            <a:endParaRPr sz="6000" b="1" dirty="0">
              <a:solidFill>
                <a:srgbClr val="562100"/>
              </a:solidFill>
            </a:endParaRPr>
          </a:p>
        </p:txBody>
      </p:sp>
      <p:sp>
        <p:nvSpPr>
          <p:cNvPr id="62" name="Google Shape;62;p14">
            <a:extLst>
              <a:ext uri="{FF2B5EF4-FFF2-40B4-BE49-F238E27FC236}">
                <a16:creationId xmlns:a16="http://schemas.microsoft.com/office/drawing/2014/main" id="{CEFC8096-06C9-B4EB-0ADD-D2A98AF5AD20}"/>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17</a:t>
            </a:fld>
            <a:endParaRPr sz="900">
              <a:solidFill>
                <a:srgbClr val="562100"/>
              </a:solidFill>
              <a:latin typeface="Merriweather Light"/>
              <a:ea typeface="Merriweather Light"/>
              <a:cs typeface="Merriweather Light"/>
              <a:sym typeface="Merriweather Light"/>
            </a:endParaRPr>
          </a:p>
        </p:txBody>
      </p:sp>
      <p:cxnSp>
        <p:nvCxnSpPr>
          <p:cNvPr id="63" name="Google Shape;63;p14">
            <a:extLst>
              <a:ext uri="{FF2B5EF4-FFF2-40B4-BE49-F238E27FC236}">
                <a16:creationId xmlns:a16="http://schemas.microsoft.com/office/drawing/2014/main" id="{A45E3D34-A612-F0A6-E2E2-7B2F894324B7}"/>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a:extLst>
              <a:ext uri="{FF2B5EF4-FFF2-40B4-BE49-F238E27FC236}">
                <a16:creationId xmlns:a16="http://schemas.microsoft.com/office/drawing/2014/main" id="{983895DD-DC4B-E318-5901-A122599F879B}"/>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a:extLst>
              <a:ext uri="{FF2B5EF4-FFF2-40B4-BE49-F238E27FC236}">
                <a16:creationId xmlns:a16="http://schemas.microsoft.com/office/drawing/2014/main" id="{BAA568DD-D96A-DD55-CF36-F1EEAF43A402}"/>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Existing Solutions</a:t>
            </a:r>
            <a:endParaRPr sz="1200" dirty="0">
              <a:solidFill>
                <a:srgbClr val="562100"/>
              </a:solidFill>
              <a:latin typeface="Merriweather Light"/>
              <a:ea typeface="Merriweather Light"/>
              <a:cs typeface="Merriweather Light"/>
              <a:sym typeface="Merriweather Light"/>
            </a:endParaRPr>
          </a:p>
        </p:txBody>
      </p:sp>
    </p:spTree>
    <p:extLst>
      <p:ext uri="{BB962C8B-B14F-4D97-AF65-F5344CB8AC3E}">
        <p14:creationId xmlns:p14="http://schemas.microsoft.com/office/powerpoint/2010/main" val="19362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8BE20A5C-D247-34F8-CF42-7E36EAC8374C}"/>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5A54A637-AACA-13FF-3CF7-09B22959FF55}"/>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18</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91AE0EDF-4344-258F-F4FC-B65FC664DD47}"/>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a:solidFill>
                  <a:srgbClr val="562100"/>
                </a:solidFill>
                <a:latin typeface="Merriweather Light"/>
                <a:ea typeface="Merriweather Light"/>
                <a:cs typeface="Merriweather Light"/>
                <a:sym typeface="Merriweather Light"/>
              </a:rPr>
              <a:t>Exising</a:t>
            </a:r>
            <a:r>
              <a:rPr lang="en-US" sz="1200" dirty="0">
                <a:solidFill>
                  <a:srgbClr val="562100"/>
                </a:solidFill>
                <a:latin typeface="Merriweather Light"/>
                <a:ea typeface="Merriweather Light"/>
                <a:cs typeface="Merriweather Light"/>
                <a:sym typeface="Merriweather Light"/>
              </a:rPr>
              <a:t> Solutions</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0C87CB8C-8C6C-630C-7DDC-F95552D62984}"/>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976C8BDA-9D26-672A-B985-050E0BBE4A48}"/>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146EFAB8-0915-7D9B-D345-8D723F09EBFD}"/>
              </a:ext>
            </a:extLst>
          </p:cNvPr>
          <p:cNvSpPr txBox="1">
            <a:spLocks noGrp="1"/>
          </p:cNvSpPr>
          <p:nvPr>
            <p:ph type="body" idx="4294967295"/>
          </p:nvPr>
        </p:nvSpPr>
        <p:spPr>
          <a:xfrm>
            <a:off x="387774" y="869100"/>
            <a:ext cx="6999143" cy="2326500"/>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This is a relatively new and domain-specific task, so there is no current solution for an exact same task.</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For generative model on radargram, there is one paper:</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Airborne Snow Radar Data Simulation With Deep  Learning and Physics-Driven Methods</a:t>
            </a:r>
          </a:p>
        </p:txBody>
      </p:sp>
      <p:pic>
        <p:nvPicPr>
          <p:cNvPr id="2" name="Picture 1">
            <a:extLst>
              <a:ext uri="{FF2B5EF4-FFF2-40B4-BE49-F238E27FC236}">
                <a16:creationId xmlns:a16="http://schemas.microsoft.com/office/drawing/2014/main" id="{2161436E-A6FB-98FF-99A7-49EAD161BAD4}"/>
              </a:ext>
            </a:extLst>
          </p:cNvPr>
          <p:cNvPicPr>
            <a:picLocks noChangeAspect="1"/>
          </p:cNvPicPr>
          <p:nvPr/>
        </p:nvPicPr>
        <p:blipFill>
          <a:blip r:embed="rId4"/>
          <a:stretch>
            <a:fillRect/>
          </a:stretch>
        </p:blipFill>
        <p:spPr>
          <a:xfrm>
            <a:off x="387774" y="2066929"/>
            <a:ext cx="3486150" cy="3009900"/>
          </a:xfrm>
          <a:prstGeom prst="rect">
            <a:avLst/>
          </a:prstGeom>
        </p:spPr>
      </p:pic>
    </p:spTree>
    <p:extLst>
      <p:ext uri="{BB962C8B-B14F-4D97-AF65-F5344CB8AC3E}">
        <p14:creationId xmlns:p14="http://schemas.microsoft.com/office/powerpoint/2010/main" val="422548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1C2058D4-D159-8BA8-D384-50C1962C8F95}"/>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0EE34247-5EDC-087E-76BA-89ECBEDD2C85}"/>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19</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36807970-EA1D-D529-DC20-A55D31F8FF81}"/>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a:solidFill>
                  <a:srgbClr val="562100"/>
                </a:solidFill>
                <a:latin typeface="Merriweather Light"/>
                <a:ea typeface="Merriweather Light"/>
                <a:cs typeface="Merriweather Light"/>
                <a:sym typeface="Merriweather Light"/>
              </a:rPr>
              <a:t>Exising</a:t>
            </a:r>
            <a:r>
              <a:rPr lang="en-US" sz="1200" dirty="0">
                <a:solidFill>
                  <a:srgbClr val="562100"/>
                </a:solidFill>
                <a:latin typeface="Merriweather Light"/>
                <a:ea typeface="Merriweather Light"/>
                <a:cs typeface="Merriweather Light"/>
                <a:sym typeface="Merriweather Light"/>
              </a:rPr>
              <a:t> Solutions</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1EA240A4-DE59-5BD8-6C29-B9752DA24E78}"/>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09947721-D441-D9A8-9809-91A6B9CFDC45}"/>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426E5517-1777-A588-AB98-855400A60351}"/>
              </a:ext>
            </a:extLst>
          </p:cNvPr>
          <p:cNvSpPr txBox="1">
            <a:spLocks noGrp="1"/>
          </p:cNvSpPr>
          <p:nvPr>
            <p:ph type="body" idx="4294967295"/>
          </p:nvPr>
        </p:nvSpPr>
        <p:spPr>
          <a:xfrm>
            <a:off x="387774" y="869100"/>
            <a:ext cx="6999143" cy="2326500"/>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However, their focus is to generative synthetic radargram images instead of layer features(tabular data).</a:t>
            </a:r>
          </a:p>
        </p:txBody>
      </p:sp>
      <p:pic>
        <p:nvPicPr>
          <p:cNvPr id="3" name="Picture 2">
            <a:extLst>
              <a:ext uri="{FF2B5EF4-FFF2-40B4-BE49-F238E27FC236}">
                <a16:creationId xmlns:a16="http://schemas.microsoft.com/office/drawing/2014/main" id="{A9AC1089-C420-0134-D0EF-93B1F64A8A39}"/>
              </a:ext>
            </a:extLst>
          </p:cNvPr>
          <p:cNvPicPr>
            <a:picLocks noChangeAspect="1"/>
          </p:cNvPicPr>
          <p:nvPr/>
        </p:nvPicPr>
        <p:blipFill>
          <a:blip r:embed="rId4"/>
          <a:stretch>
            <a:fillRect/>
          </a:stretch>
        </p:blipFill>
        <p:spPr>
          <a:xfrm>
            <a:off x="2585569" y="1142825"/>
            <a:ext cx="4071306" cy="3913992"/>
          </a:xfrm>
          <a:prstGeom prst="rect">
            <a:avLst/>
          </a:prstGeom>
        </p:spPr>
      </p:pic>
    </p:spTree>
    <p:extLst>
      <p:ext uri="{BB962C8B-B14F-4D97-AF65-F5344CB8AC3E}">
        <p14:creationId xmlns:p14="http://schemas.microsoft.com/office/powerpoint/2010/main" val="347187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CF0C0405-ECB6-36ED-5756-0B1307EA07DF}"/>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21CCD53B-25CC-16F4-1600-698D157B68DE}"/>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2</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E99BE961-4848-6CD6-911A-82D26CA8A83F}"/>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562100"/>
                </a:solidFill>
                <a:latin typeface="Merriweather Light"/>
                <a:ea typeface="Merriweather Light"/>
                <a:cs typeface="Merriweather Light"/>
                <a:sym typeface="Merriweather Light"/>
              </a:rPr>
              <a:t>Outline</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D745A9D0-8D9E-E4C3-0F29-6A301791E2C2}"/>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EB224A8A-4DCF-F071-17D8-43781A293C1C}"/>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05EB7061-834E-848B-95D1-45945C68597A}"/>
              </a:ext>
            </a:extLst>
          </p:cNvPr>
          <p:cNvSpPr txBox="1">
            <a:spLocks noGrp="1"/>
          </p:cNvSpPr>
          <p:nvPr>
            <p:ph type="body" idx="4294967295"/>
          </p:nvPr>
        </p:nvSpPr>
        <p:spPr>
          <a:xfrm>
            <a:off x="540175" y="1077133"/>
            <a:ext cx="6116700" cy="2326500"/>
          </a:xfrm>
          <a:prstGeom prst="rect">
            <a:avLst/>
          </a:prstGeom>
        </p:spPr>
        <p:txBody>
          <a:bodyPr spcFirstLastPara="1" wrap="square" lIns="91425" tIns="91425" rIns="91425" bIns="91425" anchor="t" anchorCtr="0">
            <a:noAutofit/>
          </a:bodyPr>
          <a:lstStyle/>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Background and Motivation</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Dataset</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Previous work &amp; Current Issue</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Project Goal</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Problem Statement</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Existing Solutions</a:t>
            </a:r>
          </a:p>
          <a:p>
            <a:pPr marL="285750" indent="-285750">
              <a:spcAft>
                <a:spcPts val="1600"/>
              </a:spcAft>
            </a:pPr>
            <a:endParaRPr lang="en-US" sz="1400" dirty="0"/>
          </a:p>
          <a:p>
            <a:pPr marL="285750" indent="-285750">
              <a:spcAft>
                <a:spcPts val="1600"/>
              </a:spcAft>
            </a:pPr>
            <a:endParaRPr sz="1400" dirty="0"/>
          </a:p>
        </p:txBody>
      </p:sp>
    </p:spTree>
    <p:extLst>
      <p:ext uri="{BB962C8B-B14F-4D97-AF65-F5344CB8AC3E}">
        <p14:creationId xmlns:p14="http://schemas.microsoft.com/office/powerpoint/2010/main" val="2754108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62100"/>
        </a:solidFill>
        <a:effectLst/>
      </p:bgPr>
    </p:bg>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540300" y="1049375"/>
            <a:ext cx="8093400" cy="129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solidFill>
                  <a:schemeClr val="lt1"/>
                </a:solidFill>
              </a:rPr>
              <a:t>Thank you</a:t>
            </a:r>
            <a:endParaRPr sz="6000" b="1">
              <a:solidFill>
                <a:schemeClr val="lt1"/>
              </a:solidFill>
            </a:endParaRPr>
          </a:p>
        </p:txBody>
      </p:sp>
      <p:pic>
        <p:nvPicPr>
          <p:cNvPr id="90" name="Google Shape;90;p17"/>
          <p:cNvPicPr preferRelativeResize="0"/>
          <p:nvPr/>
        </p:nvPicPr>
        <p:blipFill>
          <a:blip r:embed="rId3">
            <a:alphaModFix/>
          </a:blip>
          <a:stretch>
            <a:fillRect/>
          </a:stretch>
        </p:blipFill>
        <p:spPr>
          <a:xfrm>
            <a:off x="6305400" y="4153250"/>
            <a:ext cx="2328174" cy="48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FF04850-9EF8-3A5C-91A8-D39C79420F72}"/>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9BC2C1EB-6F47-696D-E799-12251560B1FF}"/>
              </a:ext>
            </a:extLst>
          </p:cNvPr>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a:solidFill>
                  <a:srgbClr val="562100"/>
                </a:solidFill>
              </a:rPr>
              <a:t>Background &amp; Motivation</a:t>
            </a:r>
            <a:endParaRPr sz="6000" b="1" dirty="0">
              <a:solidFill>
                <a:srgbClr val="562100"/>
              </a:solidFill>
            </a:endParaRPr>
          </a:p>
        </p:txBody>
      </p:sp>
      <p:sp>
        <p:nvSpPr>
          <p:cNvPr id="62" name="Google Shape;62;p14">
            <a:extLst>
              <a:ext uri="{FF2B5EF4-FFF2-40B4-BE49-F238E27FC236}">
                <a16:creationId xmlns:a16="http://schemas.microsoft.com/office/drawing/2014/main" id="{3E4B3E98-FA4B-DFDC-618D-4473F86E24D6}"/>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3</a:t>
            </a:fld>
            <a:endParaRPr sz="900">
              <a:solidFill>
                <a:srgbClr val="562100"/>
              </a:solidFill>
              <a:latin typeface="Merriweather Light"/>
              <a:ea typeface="Merriweather Light"/>
              <a:cs typeface="Merriweather Light"/>
              <a:sym typeface="Merriweather Light"/>
            </a:endParaRPr>
          </a:p>
        </p:txBody>
      </p:sp>
      <p:cxnSp>
        <p:nvCxnSpPr>
          <p:cNvPr id="63" name="Google Shape;63;p14">
            <a:extLst>
              <a:ext uri="{FF2B5EF4-FFF2-40B4-BE49-F238E27FC236}">
                <a16:creationId xmlns:a16="http://schemas.microsoft.com/office/drawing/2014/main" id="{E10F0224-CA8A-93AA-2836-28068C0B88D7}"/>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a:extLst>
              <a:ext uri="{FF2B5EF4-FFF2-40B4-BE49-F238E27FC236}">
                <a16:creationId xmlns:a16="http://schemas.microsoft.com/office/drawing/2014/main" id="{D94DA3BF-1724-5177-8F8D-D082F124070F}"/>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a:extLst>
              <a:ext uri="{FF2B5EF4-FFF2-40B4-BE49-F238E27FC236}">
                <a16:creationId xmlns:a16="http://schemas.microsoft.com/office/drawing/2014/main" id="{599763C6-EDA4-F349-3072-22B8BA8D4237}"/>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Background &amp; Motivation</a:t>
            </a:r>
            <a:endParaRPr sz="1200" dirty="0">
              <a:solidFill>
                <a:srgbClr val="562100"/>
              </a:solidFill>
              <a:latin typeface="Merriweather Light"/>
              <a:ea typeface="Merriweather Light"/>
              <a:cs typeface="Merriweather Light"/>
              <a:sym typeface="Merriweather Light"/>
            </a:endParaRPr>
          </a:p>
        </p:txBody>
      </p:sp>
    </p:spTree>
    <p:extLst>
      <p:ext uri="{BB962C8B-B14F-4D97-AF65-F5344CB8AC3E}">
        <p14:creationId xmlns:p14="http://schemas.microsoft.com/office/powerpoint/2010/main" val="85083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0677773B-B424-30C1-9B7B-74B39BAD0AF3}"/>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3ADE1AE4-5249-9F6D-6F37-BAFE7CF85E34}"/>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4</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67DFB6D1-5E48-8902-607B-36DF4B588EC4}"/>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Climate Change</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3A64A160-363C-9AED-E31F-EF1C0B0DE11E}"/>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E5772734-5945-AFEB-1ED7-45B06884E2FB}"/>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915A0484-39EC-694B-2671-9295CED7D4EE}"/>
              </a:ext>
            </a:extLst>
          </p:cNvPr>
          <p:cNvSpPr txBox="1">
            <a:spLocks noGrp="1"/>
          </p:cNvSpPr>
          <p:nvPr>
            <p:ph type="body" idx="4294967295"/>
          </p:nvPr>
        </p:nvSpPr>
        <p:spPr>
          <a:xfrm>
            <a:off x="1591268" y="3186838"/>
            <a:ext cx="6116700" cy="1225542"/>
          </a:xfrm>
          <a:prstGeom prst="rect">
            <a:avLst/>
          </a:prstGeom>
        </p:spPr>
        <p:txBody>
          <a:bodyPr spcFirstLastPara="1" wrap="square" lIns="91425" tIns="91425" rIns="91425" bIns="91425" anchor="t" anchorCtr="0">
            <a:noAutofit/>
          </a:bodyPr>
          <a:lstStyle/>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Global warming has caused great damage to our environment and society</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The loss of polar ice is accelerated</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Polar ice holds vital clues about past and present climate ,  making it key to understand sea level rise and global change.</a:t>
            </a:r>
            <a:endParaRPr lang="en-US" sz="1400" dirty="0"/>
          </a:p>
          <a:p>
            <a:pPr marL="0" indent="0">
              <a:spcAft>
                <a:spcPts val="1600"/>
              </a:spcAft>
              <a:buNone/>
            </a:pPr>
            <a:endParaRPr lang="en-US" sz="1400" dirty="0"/>
          </a:p>
        </p:txBody>
      </p:sp>
      <p:grpSp>
        <p:nvGrpSpPr>
          <p:cNvPr id="4" name="Group 3">
            <a:extLst>
              <a:ext uri="{FF2B5EF4-FFF2-40B4-BE49-F238E27FC236}">
                <a16:creationId xmlns:a16="http://schemas.microsoft.com/office/drawing/2014/main" id="{A2D6F789-DF02-EB45-6A93-1DD810352FD9}"/>
              </a:ext>
            </a:extLst>
          </p:cNvPr>
          <p:cNvGrpSpPr>
            <a:grpSpLocks noChangeAspect="1"/>
          </p:cNvGrpSpPr>
          <p:nvPr/>
        </p:nvGrpSpPr>
        <p:grpSpPr>
          <a:xfrm>
            <a:off x="1785961" y="869075"/>
            <a:ext cx="5572077" cy="1942671"/>
            <a:chOff x="1130794" y="2896872"/>
            <a:chExt cx="8426524" cy="2937858"/>
          </a:xfrm>
        </p:grpSpPr>
        <p:pic>
          <p:nvPicPr>
            <p:cNvPr id="5" name="Picture 4" descr="A glacier with snow and ice&#10;&#10;Description automatically generated with medium confidence">
              <a:extLst>
                <a:ext uri="{FF2B5EF4-FFF2-40B4-BE49-F238E27FC236}">
                  <a16:creationId xmlns:a16="http://schemas.microsoft.com/office/drawing/2014/main" id="{D539345C-B07F-A09D-D1BF-EB0B34F418D7}"/>
                </a:ext>
              </a:extLst>
            </p:cNvPr>
            <p:cNvPicPr>
              <a:picLocks noChangeAspect="1"/>
            </p:cNvPicPr>
            <p:nvPr/>
          </p:nvPicPr>
          <p:blipFill>
            <a:blip r:embed="rId4"/>
            <a:stretch>
              <a:fillRect/>
            </a:stretch>
          </p:blipFill>
          <p:spPr>
            <a:xfrm>
              <a:off x="1130794" y="2899370"/>
              <a:ext cx="4079874" cy="2719916"/>
            </a:xfrm>
            <a:prstGeom prst="rect">
              <a:avLst/>
            </a:prstGeom>
          </p:spPr>
        </p:pic>
        <p:sp>
          <p:nvSpPr>
            <p:cNvPr id="6" name="TextBox 5">
              <a:extLst>
                <a:ext uri="{FF2B5EF4-FFF2-40B4-BE49-F238E27FC236}">
                  <a16:creationId xmlns:a16="http://schemas.microsoft.com/office/drawing/2014/main" id="{24D4182B-A504-C2D1-49B8-CBEF8A34ED52}"/>
                </a:ext>
              </a:extLst>
            </p:cNvPr>
            <p:cNvSpPr txBox="1"/>
            <p:nvPr/>
          </p:nvSpPr>
          <p:spPr>
            <a:xfrm>
              <a:off x="1381563" y="5619286"/>
              <a:ext cx="7030775" cy="215444"/>
            </a:xfrm>
            <a:prstGeom prst="rect">
              <a:avLst/>
            </a:prstGeom>
            <a:noFill/>
          </p:spPr>
          <p:txBody>
            <a:bodyPr wrap="square" rtlCol="0">
              <a:spAutoFit/>
            </a:bodyPr>
            <a:lstStyle/>
            <a:p>
              <a:r>
                <a:rPr lang="en-US" sz="800" dirty="0"/>
                <a:t>Credit: Left--</a:t>
              </a:r>
              <a:r>
                <a:rPr lang="en-US" sz="800" dirty="0" err="1"/>
                <a:t>Ackon</a:t>
              </a:r>
              <a:r>
                <a:rPr lang="en-US" sz="800" dirty="0"/>
                <a:t> @Wikipedia Common, Right—Wood(2019)</a:t>
              </a:r>
            </a:p>
          </p:txBody>
        </p:sp>
        <p:pic>
          <p:nvPicPr>
            <p:cNvPr id="7" name="Picture 6" descr="A high angle view of a flooded city&#10;&#10;Description automatically generated">
              <a:extLst>
                <a:ext uri="{FF2B5EF4-FFF2-40B4-BE49-F238E27FC236}">
                  <a16:creationId xmlns:a16="http://schemas.microsoft.com/office/drawing/2014/main" id="{73AECBB3-009D-9A08-91F8-A5CC32A699C2}"/>
                </a:ext>
              </a:extLst>
            </p:cNvPr>
            <p:cNvPicPr>
              <a:picLocks noChangeAspect="1"/>
            </p:cNvPicPr>
            <p:nvPr/>
          </p:nvPicPr>
          <p:blipFill>
            <a:blip r:embed="rId5"/>
            <a:srcRect l="1546" t="2204" r="1633" b="1930"/>
            <a:stretch/>
          </p:blipFill>
          <p:spPr>
            <a:xfrm>
              <a:off x="5461437" y="2896872"/>
              <a:ext cx="4095881" cy="2724912"/>
            </a:xfrm>
            <a:prstGeom prst="rect">
              <a:avLst/>
            </a:prstGeom>
          </p:spPr>
        </p:pic>
      </p:grpSp>
    </p:spTree>
    <p:extLst>
      <p:ext uri="{BB962C8B-B14F-4D97-AF65-F5344CB8AC3E}">
        <p14:creationId xmlns:p14="http://schemas.microsoft.com/office/powerpoint/2010/main" val="198798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AC9AE720-7D4C-0257-A09A-05DD90A5FF76}"/>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95B109C2-79C7-4A63-2A60-9E1F58085899}"/>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5</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1343B29C-9EC2-46A4-810A-1A14B65C844D}"/>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Internal Ice Layer: Why important?</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392B684B-A397-704D-1230-86AF2E965278}"/>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93BDE195-5968-166B-F56D-BCDFB992BF89}"/>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D9E89A33-2058-83E3-F074-CC4ED3E1CF64}"/>
              </a:ext>
            </a:extLst>
          </p:cNvPr>
          <p:cNvSpPr txBox="1">
            <a:spLocks noGrp="1"/>
          </p:cNvSpPr>
          <p:nvPr>
            <p:ph type="body" idx="4294967295"/>
          </p:nvPr>
        </p:nvSpPr>
        <p:spPr>
          <a:xfrm>
            <a:off x="540175" y="1517468"/>
            <a:ext cx="4120403" cy="2326500"/>
          </a:xfrm>
          <a:prstGeom prst="rect">
            <a:avLst/>
          </a:prstGeom>
        </p:spPr>
        <p:txBody>
          <a:bodyPr spcFirstLastPara="1" wrap="square" lIns="91425" tIns="91425" rIns="91425" bIns="91425" anchor="t" anchorCtr="0">
            <a:noAutofit/>
          </a:bodyPr>
          <a:lstStyle/>
          <a:p>
            <a:pPr marL="0" indent="0">
              <a:lnSpc>
                <a:spcPct val="150000"/>
              </a:lnSpc>
              <a:buClr>
                <a:srgbClr val="000000"/>
              </a:buClr>
              <a:buNone/>
            </a:pPr>
            <a:r>
              <a:rPr lang="en-US" sz="1200" dirty="0">
                <a:solidFill>
                  <a:srgbClr val="562100"/>
                </a:solidFill>
                <a:latin typeface="Merriweather Light"/>
              </a:rPr>
              <a:t>Ice sheets are built from layers of snowfall and compaction, preserving a year-by-year record of Earth’s climate history.</a:t>
            </a:r>
          </a:p>
          <a:p>
            <a:pPr marL="0" indent="0">
              <a:lnSpc>
                <a:spcPct val="150000"/>
              </a:lnSpc>
              <a:buClr>
                <a:srgbClr val="000000"/>
              </a:buClr>
              <a:buNone/>
            </a:pPr>
            <a:endParaRPr lang="en-US" sz="1200" dirty="0">
              <a:solidFill>
                <a:srgbClr val="562100"/>
              </a:solidFill>
              <a:latin typeface="Merriweather Light"/>
            </a:endParaRPr>
          </a:p>
          <a:p>
            <a:pPr marL="0" indent="0">
              <a:lnSpc>
                <a:spcPct val="150000"/>
              </a:lnSpc>
              <a:buClr>
                <a:srgbClr val="000000"/>
              </a:buClr>
              <a:buNone/>
            </a:pPr>
            <a:r>
              <a:rPr lang="en-US" sz="1200" dirty="0">
                <a:solidFill>
                  <a:srgbClr val="562100"/>
                </a:solidFill>
                <a:latin typeface="Merriweather Light"/>
              </a:rPr>
              <a:t>Why is it important to study the internal layers?</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Assess snowfall melting and accumulation</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Track sea level change and its climate impact</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Reduce uncertainties in climate models</a:t>
            </a:r>
          </a:p>
          <a:p>
            <a:pPr marL="0" lvl="0" indent="0" rtl="0">
              <a:spcBef>
                <a:spcPts val="0"/>
              </a:spcBef>
              <a:spcAft>
                <a:spcPts val="1600"/>
              </a:spcAft>
              <a:buNone/>
            </a:pPr>
            <a:endParaRPr sz="1400" dirty="0"/>
          </a:p>
        </p:txBody>
      </p:sp>
      <p:pic>
        <p:nvPicPr>
          <p:cNvPr id="1026" name="Picture 2" descr="radar_example_edited">
            <a:extLst>
              <a:ext uri="{FF2B5EF4-FFF2-40B4-BE49-F238E27FC236}">
                <a16:creationId xmlns:a16="http://schemas.microsoft.com/office/drawing/2014/main" id="{C9BAF06D-8F95-E106-F716-102614E9E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7" y="1517468"/>
            <a:ext cx="4120403" cy="2108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C850AF-EAA8-166A-DBD1-584355AAC7AF}"/>
              </a:ext>
            </a:extLst>
          </p:cNvPr>
          <p:cNvSpPr txBox="1"/>
          <p:nvPr/>
        </p:nvSpPr>
        <p:spPr>
          <a:xfrm>
            <a:off x="5029200" y="3650179"/>
            <a:ext cx="2589518" cy="215444"/>
          </a:xfrm>
          <a:prstGeom prst="rect">
            <a:avLst/>
          </a:prstGeom>
          <a:noFill/>
        </p:spPr>
        <p:txBody>
          <a:bodyPr wrap="square">
            <a:spAutoFit/>
          </a:bodyPr>
          <a:lstStyle/>
          <a:p>
            <a:pPr marL="0" lvl="0" indent="0" rtl="0">
              <a:spcBef>
                <a:spcPts val="0"/>
              </a:spcBef>
              <a:spcAft>
                <a:spcPts val="1600"/>
              </a:spcAft>
              <a:buNone/>
            </a:pPr>
            <a:r>
              <a:rPr lang="en-US" sz="800" dirty="0"/>
              <a:t>Credit: Christian Wild</a:t>
            </a:r>
          </a:p>
        </p:txBody>
      </p:sp>
    </p:spTree>
    <p:extLst>
      <p:ext uri="{BB962C8B-B14F-4D97-AF65-F5344CB8AC3E}">
        <p14:creationId xmlns:p14="http://schemas.microsoft.com/office/powerpoint/2010/main" val="234961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443695F-8619-83B7-E5BC-D00A3EF53321}"/>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E6DDA759-A1D8-7780-A91D-99BFFBC0F1B2}"/>
              </a:ext>
            </a:extLst>
          </p:cNvPr>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a:solidFill>
                  <a:srgbClr val="562100"/>
                </a:solidFill>
              </a:rPr>
              <a:t>Dataset</a:t>
            </a:r>
            <a:endParaRPr sz="6000" b="1" dirty="0">
              <a:solidFill>
                <a:srgbClr val="562100"/>
              </a:solidFill>
            </a:endParaRPr>
          </a:p>
        </p:txBody>
      </p:sp>
      <p:sp>
        <p:nvSpPr>
          <p:cNvPr id="62" name="Google Shape;62;p14">
            <a:extLst>
              <a:ext uri="{FF2B5EF4-FFF2-40B4-BE49-F238E27FC236}">
                <a16:creationId xmlns:a16="http://schemas.microsoft.com/office/drawing/2014/main" id="{650D7B49-68FF-9F00-74AD-3F1724693371}"/>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6</a:t>
            </a:fld>
            <a:endParaRPr sz="900">
              <a:solidFill>
                <a:srgbClr val="562100"/>
              </a:solidFill>
              <a:latin typeface="Merriweather Light"/>
              <a:ea typeface="Merriweather Light"/>
              <a:cs typeface="Merriweather Light"/>
              <a:sym typeface="Merriweather Light"/>
            </a:endParaRPr>
          </a:p>
        </p:txBody>
      </p:sp>
      <p:cxnSp>
        <p:nvCxnSpPr>
          <p:cNvPr id="63" name="Google Shape;63;p14">
            <a:extLst>
              <a:ext uri="{FF2B5EF4-FFF2-40B4-BE49-F238E27FC236}">
                <a16:creationId xmlns:a16="http://schemas.microsoft.com/office/drawing/2014/main" id="{4C1003F6-DC42-4AA0-9E7C-359C2DB81C3B}"/>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a:extLst>
              <a:ext uri="{FF2B5EF4-FFF2-40B4-BE49-F238E27FC236}">
                <a16:creationId xmlns:a16="http://schemas.microsoft.com/office/drawing/2014/main" id="{1464824E-1F13-25EB-ACDA-ED8D014EF2D0}"/>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a:extLst>
              <a:ext uri="{FF2B5EF4-FFF2-40B4-BE49-F238E27FC236}">
                <a16:creationId xmlns:a16="http://schemas.microsoft.com/office/drawing/2014/main" id="{D4A1F1BC-CC0E-2AB2-618F-C61E3636815F}"/>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Dataset</a:t>
            </a:r>
            <a:endParaRPr sz="1200" dirty="0">
              <a:solidFill>
                <a:srgbClr val="562100"/>
              </a:solidFill>
              <a:latin typeface="Merriweather Light"/>
              <a:ea typeface="Merriweather Light"/>
              <a:cs typeface="Merriweather Light"/>
              <a:sym typeface="Merriweather Light"/>
            </a:endParaRPr>
          </a:p>
        </p:txBody>
      </p:sp>
    </p:spTree>
    <p:extLst>
      <p:ext uri="{BB962C8B-B14F-4D97-AF65-F5344CB8AC3E}">
        <p14:creationId xmlns:p14="http://schemas.microsoft.com/office/powerpoint/2010/main" val="1795967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16B31F85-D435-036D-520B-7B9A36BC98D9}"/>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A73BA7EB-FC8E-206F-D6F6-2629E8D1E77B}"/>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7</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18B616A9-7026-A528-CBD3-1B4AA7F27360}"/>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562100"/>
                </a:solidFill>
                <a:latin typeface="Merriweather Light"/>
                <a:ea typeface="Merriweather Light"/>
                <a:cs typeface="Merriweather Light"/>
                <a:sym typeface="Merriweather Light"/>
              </a:rPr>
              <a:t>Airborne Snow Radar Sensor</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7E3DAF79-EF84-B178-49DF-C329AE1A687A}"/>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7B6E90F0-4B07-769B-6A84-1378F2C98701}"/>
              </a:ext>
            </a:extLst>
          </p:cNvPr>
          <p:cNvPicPr preferRelativeResize="0"/>
          <p:nvPr/>
        </p:nvPicPr>
        <p:blipFill>
          <a:blip r:embed="rId5">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6FDCE5B6-138B-D8EB-261B-D531F5307270}"/>
              </a:ext>
            </a:extLst>
          </p:cNvPr>
          <p:cNvSpPr txBox="1">
            <a:spLocks noGrp="1"/>
          </p:cNvSpPr>
          <p:nvPr>
            <p:ph type="body" idx="4294967295"/>
          </p:nvPr>
        </p:nvSpPr>
        <p:spPr>
          <a:xfrm>
            <a:off x="472260" y="1008201"/>
            <a:ext cx="3126265" cy="2326500"/>
          </a:xfrm>
          <a:prstGeom prst="rect">
            <a:avLst/>
          </a:prstGeom>
        </p:spPr>
        <p:txBody>
          <a:bodyPr spcFirstLastPara="1" wrap="square" lIns="91425" tIns="91425" rIns="91425" bIns="91425" anchor="t" anchorCtr="0">
            <a:noAutofit/>
          </a:bodyPr>
          <a:lstStyle/>
          <a:p>
            <a:pPr marL="0" indent="0">
              <a:lnSpc>
                <a:spcPct val="100000"/>
              </a:lnSpc>
              <a:buClr>
                <a:srgbClr val="000000"/>
              </a:buClr>
              <a:buNone/>
            </a:pPr>
            <a:r>
              <a:rPr lang="en-US" sz="1200" dirty="0">
                <a:solidFill>
                  <a:srgbClr val="562100"/>
                </a:solidFill>
                <a:latin typeface="Merriweather Light"/>
              </a:rPr>
              <a:t>Our dataset is collected by airborne snow radar sensor.</a:t>
            </a:r>
          </a:p>
          <a:p>
            <a:pPr marL="0" indent="0">
              <a:lnSpc>
                <a:spcPct val="100000"/>
              </a:lnSpc>
              <a:buClr>
                <a:srgbClr val="000000"/>
              </a:buClr>
              <a:buNone/>
            </a:pPr>
            <a:endParaRPr lang="en-US" sz="1200" dirty="0">
              <a:solidFill>
                <a:srgbClr val="562100"/>
              </a:solidFill>
              <a:latin typeface="Merriweather Light"/>
            </a:endParaRPr>
          </a:p>
          <a:p>
            <a:pPr marL="0" indent="0">
              <a:lnSpc>
                <a:spcPct val="100000"/>
              </a:lnSpc>
              <a:buClr>
                <a:srgbClr val="000000"/>
              </a:buClr>
              <a:buNone/>
            </a:pPr>
            <a:r>
              <a:rPr lang="en-US" sz="1200" dirty="0">
                <a:solidFill>
                  <a:srgbClr val="562100"/>
                </a:solidFill>
                <a:latin typeface="Merriweather Light"/>
              </a:rPr>
              <a:t>It is the </a:t>
            </a:r>
            <a:r>
              <a:rPr lang="en-US" sz="1200" b="1" dirty="0">
                <a:solidFill>
                  <a:srgbClr val="562100"/>
                </a:solidFill>
                <a:latin typeface="Merriweather Light"/>
              </a:rPr>
              <a:t>only sensor </a:t>
            </a:r>
            <a:r>
              <a:rPr lang="en-US" sz="1200" dirty="0">
                <a:solidFill>
                  <a:srgbClr val="562100"/>
                </a:solidFill>
                <a:latin typeface="Merriweather Light"/>
              </a:rPr>
              <a:t>that can penetrate through the thick ice sheet and is the most effective way to capture internal layers</a:t>
            </a:r>
          </a:p>
          <a:p>
            <a:pPr marL="0" lvl="0" indent="0" rtl="0">
              <a:spcBef>
                <a:spcPts val="0"/>
              </a:spcBef>
              <a:spcAft>
                <a:spcPts val="1600"/>
              </a:spcAft>
              <a:buNone/>
            </a:pPr>
            <a:endParaRPr sz="1400" dirty="0"/>
          </a:p>
        </p:txBody>
      </p:sp>
      <p:grpSp>
        <p:nvGrpSpPr>
          <p:cNvPr id="4" name="Group 3">
            <a:extLst>
              <a:ext uri="{FF2B5EF4-FFF2-40B4-BE49-F238E27FC236}">
                <a16:creationId xmlns:a16="http://schemas.microsoft.com/office/drawing/2014/main" id="{A394E818-672A-7686-FE13-5DC849BB35BF}"/>
              </a:ext>
            </a:extLst>
          </p:cNvPr>
          <p:cNvGrpSpPr>
            <a:grpSpLocks noChangeAspect="1"/>
          </p:cNvGrpSpPr>
          <p:nvPr/>
        </p:nvGrpSpPr>
        <p:grpSpPr>
          <a:xfrm>
            <a:off x="4257532" y="1008201"/>
            <a:ext cx="4376044" cy="1222103"/>
            <a:chOff x="992827" y="1064070"/>
            <a:chExt cx="8536936" cy="2384121"/>
          </a:xfrm>
        </p:grpSpPr>
        <p:pic>
          <p:nvPicPr>
            <p:cNvPr id="5" name="Picture 4" descr="A plane with text on the front&#10;&#10;Description automatically generated with medium confidence">
              <a:extLst>
                <a:ext uri="{FF2B5EF4-FFF2-40B4-BE49-F238E27FC236}">
                  <a16:creationId xmlns:a16="http://schemas.microsoft.com/office/drawing/2014/main" id="{93393EB6-4059-3080-5DF5-7E276F90DB55}"/>
                </a:ext>
              </a:extLst>
            </p:cNvPr>
            <p:cNvPicPr>
              <a:picLocks noChangeAspect="1"/>
            </p:cNvPicPr>
            <p:nvPr/>
          </p:nvPicPr>
          <p:blipFill>
            <a:blip r:embed="rId6"/>
            <a:stretch>
              <a:fillRect/>
            </a:stretch>
          </p:blipFill>
          <p:spPr>
            <a:xfrm>
              <a:off x="992827" y="1064071"/>
              <a:ext cx="3941550" cy="2364930"/>
            </a:xfrm>
            <a:prstGeom prst="rect">
              <a:avLst/>
            </a:prstGeom>
          </p:spPr>
        </p:pic>
        <p:pic>
          <p:nvPicPr>
            <p:cNvPr id="6" name="Picture 2">
              <a:extLst>
                <a:ext uri="{FF2B5EF4-FFF2-40B4-BE49-F238E27FC236}">
                  <a16:creationId xmlns:a16="http://schemas.microsoft.com/office/drawing/2014/main" id="{10590451-6318-5B07-185A-67444502F3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1325" y="1064070"/>
              <a:ext cx="4238438" cy="238412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71E3EA35-54DB-D6A1-6782-ECA65A701DDA}"/>
              </a:ext>
            </a:extLst>
          </p:cNvPr>
          <p:cNvSpPr txBox="1"/>
          <p:nvPr/>
        </p:nvSpPr>
        <p:spPr>
          <a:xfrm>
            <a:off x="3817505" y="2373608"/>
            <a:ext cx="5286884" cy="430887"/>
          </a:xfrm>
          <a:prstGeom prst="rect">
            <a:avLst/>
          </a:prstGeom>
          <a:noFill/>
        </p:spPr>
        <p:txBody>
          <a:bodyPr wrap="square" rtlCol="0">
            <a:spAutoFit/>
          </a:bodyPr>
          <a:lstStyle/>
          <a:p>
            <a:r>
              <a:rPr lang="en-US" sz="1050" dirty="0"/>
              <a:t>Figure: NASA Operation </a:t>
            </a:r>
            <a:r>
              <a:rPr lang="en-US" sz="1050" dirty="0" err="1"/>
              <a:t>IceBridge</a:t>
            </a:r>
            <a:r>
              <a:rPr lang="en-US" sz="1050" dirty="0"/>
              <a:t> Mission. (left) The plane that carries the snow radar (right) Flight route across the polar region</a:t>
            </a:r>
          </a:p>
        </p:txBody>
      </p:sp>
      <p:pic>
        <p:nvPicPr>
          <p:cNvPr id="2050" name="Picture 2" descr="for Remote Sensing and Integrated Systems">
            <a:extLst>
              <a:ext uri="{FF2B5EF4-FFF2-40B4-BE49-F238E27FC236}">
                <a16:creationId xmlns:a16="http://schemas.microsoft.com/office/drawing/2014/main" id="{F444805B-7543-7625-1FF9-A70C500ABC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392" y="3235089"/>
            <a:ext cx="1675465" cy="12663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file for NASA - National Aeronautics ...">
            <a:extLst>
              <a:ext uri="{FF2B5EF4-FFF2-40B4-BE49-F238E27FC236}">
                <a16:creationId xmlns:a16="http://schemas.microsoft.com/office/drawing/2014/main" id="{ACD0BD8C-1CC9-35FA-5B4A-23D8A76C2E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260" y="3102678"/>
            <a:ext cx="1398751" cy="1398751"/>
          </a:xfrm>
          <a:prstGeom prst="rect">
            <a:avLst/>
          </a:prstGeom>
          <a:noFill/>
          <a:extLst>
            <a:ext uri="{909E8E84-426E-40DD-AFC4-6F175D3DCCD1}">
              <a14:hiddenFill xmlns:a14="http://schemas.microsoft.com/office/drawing/2010/main">
                <a:solidFill>
                  <a:srgbClr val="FFFFFF"/>
                </a:solidFill>
              </a14:hiddenFill>
            </a:ext>
          </a:extLst>
        </p:spPr>
      </p:pic>
      <p:pic>
        <p:nvPicPr>
          <p:cNvPr id="8" name="Greenland_age_structure_intro_720">
            <a:hlinkClick r:id="" action="ppaction://media"/>
            <a:extLst>
              <a:ext uri="{FF2B5EF4-FFF2-40B4-BE49-F238E27FC236}">
                <a16:creationId xmlns:a16="http://schemas.microsoft.com/office/drawing/2014/main" id="{3198F0F0-422C-668C-828E-AFF97780A192}"/>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536545" y="2974002"/>
            <a:ext cx="3397063" cy="1910848"/>
          </a:xfrm>
          <a:prstGeom prst="rect">
            <a:avLst/>
          </a:prstGeom>
        </p:spPr>
      </p:pic>
    </p:spTree>
    <p:extLst>
      <p:ext uri="{BB962C8B-B14F-4D97-AF65-F5344CB8AC3E}">
        <p14:creationId xmlns:p14="http://schemas.microsoft.com/office/powerpoint/2010/main" val="5351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a:extLst>
            <a:ext uri="{FF2B5EF4-FFF2-40B4-BE49-F238E27FC236}">
              <a16:creationId xmlns:a16="http://schemas.microsoft.com/office/drawing/2014/main" id="{EE795BB9-82B7-A034-B500-527AA9354238}"/>
            </a:ext>
          </a:extLst>
        </p:cNvPr>
        <p:cNvGrpSpPr/>
        <p:nvPr/>
      </p:nvGrpSpPr>
      <p:grpSpPr>
        <a:xfrm>
          <a:off x="0" y="0"/>
          <a:ext cx="0" cy="0"/>
          <a:chOff x="0" y="0"/>
          <a:chExt cx="0" cy="0"/>
        </a:xfrm>
      </p:grpSpPr>
      <p:sp>
        <p:nvSpPr>
          <p:cNvPr id="71" name="Google Shape;71;p15">
            <a:extLst>
              <a:ext uri="{FF2B5EF4-FFF2-40B4-BE49-F238E27FC236}">
                <a16:creationId xmlns:a16="http://schemas.microsoft.com/office/drawing/2014/main" id="{8145FBF5-C512-C7E7-1F73-674629513167}"/>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8</a:t>
            </a:fld>
            <a:endParaRPr sz="900">
              <a:solidFill>
                <a:srgbClr val="562100"/>
              </a:solidFill>
              <a:latin typeface="Merriweather Light"/>
              <a:ea typeface="Merriweather Light"/>
              <a:cs typeface="Merriweather Light"/>
              <a:sym typeface="Merriweather Light"/>
            </a:endParaRPr>
          </a:p>
        </p:txBody>
      </p:sp>
      <p:sp>
        <p:nvSpPr>
          <p:cNvPr id="72" name="Google Shape;72;p15">
            <a:extLst>
              <a:ext uri="{FF2B5EF4-FFF2-40B4-BE49-F238E27FC236}">
                <a16:creationId xmlns:a16="http://schemas.microsoft.com/office/drawing/2014/main" id="{7FBA667B-00F1-2C76-68AB-C4D1852C5593}"/>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Radargram Dataset</a:t>
            </a:r>
            <a:endParaRPr sz="1200" dirty="0">
              <a:solidFill>
                <a:srgbClr val="562100"/>
              </a:solidFill>
              <a:latin typeface="Merriweather Light"/>
              <a:ea typeface="Merriweather Light"/>
              <a:cs typeface="Merriweather Light"/>
              <a:sym typeface="Merriweather Light"/>
            </a:endParaRPr>
          </a:p>
        </p:txBody>
      </p:sp>
      <p:cxnSp>
        <p:nvCxnSpPr>
          <p:cNvPr id="73" name="Google Shape;73;p15">
            <a:extLst>
              <a:ext uri="{FF2B5EF4-FFF2-40B4-BE49-F238E27FC236}">
                <a16:creationId xmlns:a16="http://schemas.microsoft.com/office/drawing/2014/main" id="{6A6CE452-1E6A-FA3E-5795-157E99D5127D}"/>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74" name="Google Shape;74;p15">
            <a:extLst>
              <a:ext uri="{FF2B5EF4-FFF2-40B4-BE49-F238E27FC236}">
                <a16:creationId xmlns:a16="http://schemas.microsoft.com/office/drawing/2014/main" id="{418C686E-2408-CBFE-F724-CFDC5FA51130}"/>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75" name="Google Shape;75;p15">
            <a:extLst>
              <a:ext uri="{FF2B5EF4-FFF2-40B4-BE49-F238E27FC236}">
                <a16:creationId xmlns:a16="http://schemas.microsoft.com/office/drawing/2014/main" id="{E6BD97F2-2CA4-456D-CEE0-5B8E08F03CCF}"/>
              </a:ext>
            </a:extLst>
          </p:cNvPr>
          <p:cNvSpPr txBox="1">
            <a:spLocks noGrp="1"/>
          </p:cNvSpPr>
          <p:nvPr>
            <p:ph type="body" idx="4294967295"/>
          </p:nvPr>
        </p:nvSpPr>
        <p:spPr>
          <a:xfrm>
            <a:off x="409819" y="1292047"/>
            <a:ext cx="3561431" cy="1110399"/>
          </a:xfrm>
          <a:prstGeom prst="rect">
            <a:avLst/>
          </a:prstGeom>
        </p:spPr>
        <p:txBody>
          <a:bodyPr spcFirstLastPara="1" wrap="square" lIns="91425" tIns="91425" rIns="91425" bIns="91425" anchor="t" anchorCtr="0">
            <a:noAutofit/>
          </a:bodyPr>
          <a:lstStyle/>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Internal ice layers are captured as radargrams by measuring the strength of reflected signal, where brighter pixels mean stronger reflection</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Each radargram has a depth of 1200-1700 pixels, with a fixed width of 256 pixels</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Each ice layer is then manually labeled out.</a:t>
            </a:r>
          </a:p>
          <a:p>
            <a:pPr marL="171450" indent="-171450">
              <a:lnSpc>
                <a:spcPct val="150000"/>
              </a:lnSpc>
              <a:buClr>
                <a:srgbClr val="000000"/>
              </a:buClr>
              <a:buFont typeface="Arial" panose="020B0604020202020204" pitchFamily="34" charset="0"/>
              <a:buChar char="•"/>
            </a:pPr>
            <a:r>
              <a:rPr lang="en-US" sz="1200" dirty="0">
                <a:solidFill>
                  <a:srgbClr val="562100"/>
                </a:solidFill>
                <a:latin typeface="Merriweather Light"/>
              </a:rPr>
              <a:t>Layer thickness is calculated as the pixel difference between boundaries</a:t>
            </a:r>
          </a:p>
          <a:p>
            <a:pPr marL="0" indent="0">
              <a:lnSpc>
                <a:spcPct val="150000"/>
              </a:lnSpc>
              <a:buClr>
                <a:srgbClr val="000000"/>
              </a:buClr>
              <a:buNone/>
            </a:pPr>
            <a:endParaRPr lang="en-US" sz="1200" dirty="0">
              <a:solidFill>
                <a:srgbClr val="562100"/>
              </a:solidFill>
              <a:latin typeface="Merriweather Light"/>
            </a:endParaRPr>
          </a:p>
          <a:p>
            <a:pPr marL="0" indent="0">
              <a:lnSpc>
                <a:spcPct val="150000"/>
              </a:lnSpc>
              <a:buClr>
                <a:srgbClr val="000000"/>
              </a:buClr>
              <a:buNone/>
            </a:pPr>
            <a:endParaRPr lang="en-US" sz="1200" dirty="0">
              <a:solidFill>
                <a:srgbClr val="562100"/>
              </a:solidFill>
              <a:latin typeface="Merriweather Light"/>
            </a:endParaRPr>
          </a:p>
          <a:p>
            <a:pPr marL="0" lvl="0" indent="0" rtl="0">
              <a:lnSpc>
                <a:spcPct val="150000"/>
              </a:lnSpc>
              <a:spcBef>
                <a:spcPts val="0"/>
              </a:spcBef>
              <a:spcAft>
                <a:spcPts val="1600"/>
              </a:spcAft>
              <a:buNone/>
            </a:pPr>
            <a:endParaRPr sz="1400" dirty="0"/>
          </a:p>
        </p:txBody>
      </p:sp>
      <p:pic>
        <p:nvPicPr>
          <p:cNvPr id="3" name="Picture 2" descr="A grey and white background&#10;&#10;Description automatically generated with medium confidence">
            <a:extLst>
              <a:ext uri="{FF2B5EF4-FFF2-40B4-BE49-F238E27FC236}">
                <a16:creationId xmlns:a16="http://schemas.microsoft.com/office/drawing/2014/main" id="{202A2839-5113-4848-A5C3-454C923CDB63}"/>
              </a:ext>
            </a:extLst>
          </p:cNvPr>
          <p:cNvPicPr>
            <a:picLocks noChangeAspect="1"/>
          </p:cNvPicPr>
          <p:nvPr/>
        </p:nvPicPr>
        <p:blipFill>
          <a:blip r:embed="rId4"/>
          <a:stretch>
            <a:fillRect/>
          </a:stretch>
        </p:blipFill>
        <p:spPr>
          <a:xfrm>
            <a:off x="6022416" y="1111262"/>
            <a:ext cx="542984" cy="2768327"/>
          </a:xfrm>
          <a:prstGeom prst="rect">
            <a:avLst/>
          </a:prstGeom>
        </p:spPr>
      </p:pic>
      <p:pic>
        <p:nvPicPr>
          <p:cNvPr id="9" name="Picture 8" descr="A black background with white lines&#10;&#10;Description automatically generated">
            <a:extLst>
              <a:ext uri="{FF2B5EF4-FFF2-40B4-BE49-F238E27FC236}">
                <a16:creationId xmlns:a16="http://schemas.microsoft.com/office/drawing/2014/main" id="{A8C1858A-D2BF-FB5B-E74D-EC7C76B89C47}"/>
              </a:ext>
            </a:extLst>
          </p:cNvPr>
          <p:cNvPicPr>
            <a:picLocks noChangeAspect="1"/>
          </p:cNvPicPr>
          <p:nvPr/>
        </p:nvPicPr>
        <p:blipFill>
          <a:blip r:embed="rId5"/>
          <a:stretch>
            <a:fillRect/>
          </a:stretch>
        </p:blipFill>
        <p:spPr>
          <a:xfrm>
            <a:off x="7361704" y="1103112"/>
            <a:ext cx="546905" cy="2768683"/>
          </a:xfrm>
          <a:prstGeom prst="rect">
            <a:avLst/>
          </a:prstGeom>
        </p:spPr>
      </p:pic>
      <p:pic>
        <p:nvPicPr>
          <p:cNvPr id="10" name="Picture 9">
            <a:extLst>
              <a:ext uri="{FF2B5EF4-FFF2-40B4-BE49-F238E27FC236}">
                <a16:creationId xmlns:a16="http://schemas.microsoft.com/office/drawing/2014/main" id="{F55CF0F7-F455-2927-7594-848BEC61D28A}"/>
              </a:ext>
            </a:extLst>
          </p:cNvPr>
          <p:cNvPicPr>
            <a:picLocks noChangeAspect="1"/>
          </p:cNvPicPr>
          <p:nvPr/>
        </p:nvPicPr>
        <p:blipFill>
          <a:blip r:embed="rId6"/>
          <a:stretch>
            <a:fillRect/>
          </a:stretch>
        </p:blipFill>
        <p:spPr>
          <a:xfrm>
            <a:off x="7918313" y="1144727"/>
            <a:ext cx="275943" cy="2848674"/>
          </a:xfrm>
          <a:prstGeom prst="rect">
            <a:avLst/>
          </a:prstGeom>
        </p:spPr>
      </p:pic>
      <p:sp>
        <p:nvSpPr>
          <p:cNvPr id="11" name="Rectangle 10">
            <a:extLst>
              <a:ext uri="{FF2B5EF4-FFF2-40B4-BE49-F238E27FC236}">
                <a16:creationId xmlns:a16="http://schemas.microsoft.com/office/drawing/2014/main" id="{B227069C-4697-8696-AEE2-52482FF0C8BD}"/>
              </a:ext>
            </a:extLst>
          </p:cNvPr>
          <p:cNvSpPr/>
          <p:nvPr/>
        </p:nvSpPr>
        <p:spPr>
          <a:xfrm>
            <a:off x="6022416" y="1111262"/>
            <a:ext cx="542984" cy="2768327"/>
          </a:xfrm>
          <a:prstGeom prst="rect">
            <a:avLst/>
          </a:prstGeom>
          <a:noFill/>
          <a:ln>
            <a:solidFill>
              <a:srgbClr val="EB713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C75912C-4246-091D-7A22-F049E327E77D}"/>
              </a:ext>
            </a:extLst>
          </p:cNvPr>
          <p:cNvSpPr txBox="1"/>
          <p:nvPr/>
        </p:nvSpPr>
        <p:spPr>
          <a:xfrm>
            <a:off x="5596604" y="3921098"/>
            <a:ext cx="1394607" cy="204933"/>
          </a:xfrm>
          <a:prstGeom prst="rect">
            <a:avLst/>
          </a:prstGeom>
          <a:noFill/>
        </p:spPr>
        <p:txBody>
          <a:bodyPr wrap="square" rtlCol="0">
            <a:spAutoFit/>
          </a:bodyPr>
          <a:lstStyle/>
          <a:p>
            <a:pPr algn="ctr"/>
            <a:r>
              <a:rPr lang="en-US" altLang="zh-CN" sz="1300" dirty="0">
                <a:latin typeface="Times New Roman" panose="02020603050405020304" pitchFamily="18" charset="0"/>
                <a:cs typeface="Times New Roman" panose="02020603050405020304" pitchFamily="18" charset="0"/>
              </a:rPr>
              <a:t>Radargram</a:t>
            </a:r>
            <a:endParaRPr lang="en-US" sz="13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00D9219-F2EE-E99C-15B1-C346E3512316}"/>
              </a:ext>
            </a:extLst>
          </p:cNvPr>
          <p:cNvSpPr txBox="1"/>
          <p:nvPr/>
        </p:nvSpPr>
        <p:spPr>
          <a:xfrm>
            <a:off x="7024912" y="3929587"/>
            <a:ext cx="1426938" cy="204933"/>
          </a:xfrm>
          <a:prstGeom prst="rect">
            <a:avLst/>
          </a:prstGeom>
          <a:noFill/>
        </p:spPr>
        <p:txBody>
          <a:bodyPr wrap="square" rtlCol="0">
            <a:spAutoFit/>
          </a:bodyPr>
          <a:lstStyle/>
          <a:p>
            <a:pPr algn="ctr"/>
            <a:r>
              <a:rPr lang="en-US" altLang="zh-CN" sz="1300" dirty="0">
                <a:latin typeface="Times New Roman" panose="02020603050405020304" pitchFamily="18" charset="0"/>
                <a:cs typeface="Times New Roman" panose="02020603050405020304" pitchFamily="18" charset="0"/>
              </a:rPr>
              <a:t>Labeled</a:t>
            </a:r>
            <a:r>
              <a:rPr lang="zh-CN" altLang="en-US" sz="1300" dirty="0">
                <a:latin typeface="Times New Roman" panose="02020603050405020304" pitchFamily="18" charset="0"/>
                <a:cs typeface="Times New Roman" panose="02020603050405020304" pitchFamily="18" charset="0"/>
              </a:rPr>
              <a:t> </a:t>
            </a:r>
            <a:r>
              <a:rPr lang="en-US" altLang="zh-CN" sz="1300" dirty="0">
                <a:latin typeface="Times New Roman" panose="02020603050405020304" pitchFamily="18" charset="0"/>
                <a:cs typeface="Times New Roman" panose="02020603050405020304" pitchFamily="18" charset="0"/>
              </a:rPr>
              <a:t>images</a:t>
            </a:r>
            <a:endParaRPr lang="en-US" sz="1300"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1F6511A7-3CCC-AECC-2FF3-BBA5606C74C8}"/>
              </a:ext>
            </a:extLst>
          </p:cNvPr>
          <p:cNvCxnSpPr>
            <a:cxnSpLocks/>
          </p:cNvCxnSpPr>
          <p:nvPr/>
        </p:nvCxnSpPr>
        <p:spPr>
          <a:xfrm>
            <a:off x="6581723" y="2498078"/>
            <a:ext cx="642163" cy="5460"/>
          </a:xfrm>
          <a:prstGeom prst="straightConnector1">
            <a:avLst/>
          </a:prstGeom>
          <a:ln w="38100">
            <a:solidFill>
              <a:srgbClr val="EB713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B3D3DF4-149B-97D6-01D1-5A5EB85D4045}"/>
              </a:ext>
            </a:extLst>
          </p:cNvPr>
          <p:cNvPicPr>
            <a:picLocks noChangeAspect="1"/>
          </p:cNvPicPr>
          <p:nvPr/>
        </p:nvPicPr>
        <p:blipFill rotWithShape="1">
          <a:blip r:embed="rId7"/>
          <a:srcRect l="51943" r="27125"/>
          <a:stretch/>
        </p:blipFill>
        <p:spPr>
          <a:xfrm>
            <a:off x="4395256" y="1030377"/>
            <a:ext cx="1140301" cy="2841417"/>
          </a:xfrm>
          <a:prstGeom prst="rect">
            <a:avLst/>
          </a:prstGeom>
        </p:spPr>
      </p:pic>
      <p:sp>
        <p:nvSpPr>
          <p:cNvPr id="16" name="TextBox 15">
            <a:extLst>
              <a:ext uri="{FF2B5EF4-FFF2-40B4-BE49-F238E27FC236}">
                <a16:creationId xmlns:a16="http://schemas.microsoft.com/office/drawing/2014/main" id="{146410BD-237D-6D7F-EBCC-6A7CC7A15412}"/>
              </a:ext>
            </a:extLst>
          </p:cNvPr>
          <p:cNvSpPr txBox="1"/>
          <p:nvPr/>
        </p:nvSpPr>
        <p:spPr>
          <a:xfrm>
            <a:off x="4069827" y="3922324"/>
            <a:ext cx="1766186" cy="323579"/>
          </a:xfrm>
          <a:prstGeom prst="rect">
            <a:avLst/>
          </a:prstGeom>
          <a:noFill/>
        </p:spPr>
        <p:txBody>
          <a:bodyPr wrap="square" rtlCol="0">
            <a:spAutoFit/>
          </a:bodyPr>
          <a:lstStyle/>
          <a:p>
            <a:pPr algn="ctr"/>
            <a:r>
              <a:rPr lang="en-US" altLang="zh-CN" sz="1200" dirty="0"/>
              <a:t>Airborne</a:t>
            </a:r>
            <a:r>
              <a:rPr lang="zh-CN" altLang="en-US" sz="1200" dirty="0"/>
              <a:t> </a:t>
            </a:r>
            <a:r>
              <a:rPr lang="en-US" altLang="zh-CN" sz="1200" dirty="0"/>
              <a:t>radar</a:t>
            </a:r>
            <a:r>
              <a:rPr lang="zh-CN" altLang="en-US" sz="1200" dirty="0"/>
              <a:t> </a:t>
            </a:r>
            <a:r>
              <a:rPr lang="en-US" altLang="zh-CN" sz="1200" dirty="0"/>
              <a:t>sensor captures</a:t>
            </a:r>
            <a:r>
              <a:rPr lang="zh-CN" altLang="en-US" sz="1200" dirty="0"/>
              <a:t> </a:t>
            </a:r>
            <a:r>
              <a:rPr lang="en-US" altLang="zh-CN" sz="1200" dirty="0"/>
              <a:t>the</a:t>
            </a:r>
            <a:r>
              <a:rPr lang="zh-CN" altLang="en-US" sz="1200" dirty="0"/>
              <a:t> </a:t>
            </a:r>
            <a:r>
              <a:rPr lang="en-US" altLang="zh-CN" sz="1200" dirty="0"/>
              <a:t>status</a:t>
            </a:r>
            <a:r>
              <a:rPr lang="zh-CN" altLang="en-US" sz="1200" dirty="0"/>
              <a:t> </a:t>
            </a:r>
            <a:r>
              <a:rPr lang="en-US" altLang="zh-CN" sz="1200" dirty="0"/>
              <a:t>of</a:t>
            </a:r>
            <a:r>
              <a:rPr lang="zh-CN" altLang="en-US" sz="1200" dirty="0"/>
              <a:t> </a:t>
            </a:r>
            <a:r>
              <a:rPr lang="en-US" altLang="zh-CN" sz="1200" dirty="0"/>
              <a:t>internal</a:t>
            </a:r>
            <a:r>
              <a:rPr lang="zh-CN" altLang="en-US" sz="1200" dirty="0"/>
              <a:t> </a:t>
            </a:r>
            <a:r>
              <a:rPr lang="en-US" altLang="zh-CN" sz="1200" dirty="0"/>
              <a:t>layers</a:t>
            </a:r>
            <a:endParaRPr lang="en-US" sz="1200" dirty="0"/>
          </a:p>
        </p:txBody>
      </p:sp>
      <p:sp>
        <p:nvSpPr>
          <p:cNvPr id="17" name="Rectangle 16">
            <a:extLst>
              <a:ext uri="{FF2B5EF4-FFF2-40B4-BE49-F238E27FC236}">
                <a16:creationId xmlns:a16="http://schemas.microsoft.com/office/drawing/2014/main" id="{C0E9A589-E042-39B5-8184-182165E07D7B}"/>
              </a:ext>
            </a:extLst>
          </p:cNvPr>
          <p:cNvSpPr/>
          <p:nvPr/>
        </p:nvSpPr>
        <p:spPr>
          <a:xfrm>
            <a:off x="4803100" y="1847247"/>
            <a:ext cx="299641" cy="624252"/>
          </a:xfrm>
          <a:prstGeom prst="rect">
            <a:avLst/>
          </a:prstGeom>
          <a:noFill/>
          <a:ln w="38100">
            <a:solidFill>
              <a:srgbClr val="EA71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49CC9A0-A63D-0B0B-1D61-FC9E8B2D8A86}"/>
              </a:ext>
            </a:extLst>
          </p:cNvPr>
          <p:cNvCxnSpPr/>
          <p:nvPr/>
        </p:nvCxnSpPr>
        <p:spPr>
          <a:xfrm flipV="1">
            <a:off x="5102741" y="1123646"/>
            <a:ext cx="908534" cy="723602"/>
          </a:xfrm>
          <a:prstGeom prst="line">
            <a:avLst/>
          </a:prstGeom>
          <a:ln w="38100">
            <a:solidFill>
              <a:srgbClr val="EA713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FC8EA4-6F52-A2AC-3110-EED32BA3A2D1}"/>
              </a:ext>
            </a:extLst>
          </p:cNvPr>
          <p:cNvCxnSpPr/>
          <p:nvPr/>
        </p:nvCxnSpPr>
        <p:spPr>
          <a:xfrm>
            <a:off x="5102741" y="2471499"/>
            <a:ext cx="908534" cy="1400172"/>
          </a:xfrm>
          <a:prstGeom prst="line">
            <a:avLst/>
          </a:prstGeom>
          <a:ln w="38100">
            <a:solidFill>
              <a:srgbClr val="EA713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54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73D7D6A-A381-4014-423B-4AE8FF05CDB3}"/>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555EBD7E-6323-5C5F-8B56-E27C49C74CC9}"/>
              </a:ext>
            </a:extLst>
          </p:cNvPr>
          <p:cNvSpPr txBox="1">
            <a:spLocks noGrp="1"/>
          </p:cNvSpPr>
          <p:nvPr>
            <p:ph type="ctrTitle"/>
          </p:nvPr>
        </p:nvSpPr>
        <p:spPr>
          <a:xfrm>
            <a:off x="540300" y="1201775"/>
            <a:ext cx="6116700" cy="2052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6000" b="1" dirty="0">
                <a:solidFill>
                  <a:srgbClr val="562100"/>
                </a:solidFill>
              </a:rPr>
              <a:t>Previous Work &amp; Current Issue</a:t>
            </a:r>
          </a:p>
        </p:txBody>
      </p:sp>
      <p:sp>
        <p:nvSpPr>
          <p:cNvPr id="62" name="Google Shape;62;p14">
            <a:extLst>
              <a:ext uri="{FF2B5EF4-FFF2-40B4-BE49-F238E27FC236}">
                <a16:creationId xmlns:a16="http://schemas.microsoft.com/office/drawing/2014/main" id="{994DD904-BB5D-DFDC-421D-AAA5A6D82337}"/>
              </a:ext>
            </a:extLst>
          </p:cNvPr>
          <p:cNvSpPr txBox="1">
            <a:spLocks noGrp="1"/>
          </p:cNvSpPr>
          <p:nvPr>
            <p:ph type="sldNum" idx="12"/>
          </p:nvPr>
        </p:nvSpPr>
        <p:spPr>
          <a:xfrm>
            <a:off x="8084883"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900">
                <a:solidFill>
                  <a:srgbClr val="562100"/>
                </a:solidFill>
                <a:latin typeface="Merriweather Light"/>
                <a:ea typeface="Merriweather Light"/>
                <a:cs typeface="Merriweather Light"/>
                <a:sym typeface="Merriweather Light"/>
              </a:rPr>
              <a:t>9</a:t>
            </a:fld>
            <a:endParaRPr sz="900">
              <a:solidFill>
                <a:srgbClr val="562100"/>
              </a:solidFill>
              <a:latin typeface="Merriweather Light"/>
              <a:ea typeface="Merriweather Light"/>
              <a:cs typeface="Merriweather Light"/>
              <a:sym typeface="Merriweather Light"/>
            </a:endParaRPr>
          </a:p>
        </p:txBody>
      </p:sp>
      <p:cxnSp>
        <p:nvCxnSpPr>
          <p:cNvPr id="63" name="Google Shape;63;p14">
            <a:extLst>
              <a:ext uri="{FF2B5EF4-FFF2-40B4-BE49-F238E27FC236}">
                <a16:creationId xmlns:a16="http://schemas.microsoft.com/office/drawing/2014/main" id="{C09E0DBB-CF73-9852-77C6-C81ABD8CA793}"/>
              </a:ext>
            </a:extLst>
          </p:cNvPr>
          <p:cNvCxnSpPr/>
          <p:nvPr/>
        </p:nvCxnSpPr>
        <p:spPr>
          <a:xfrm>
            <a:off x="252000" y="734225"/>
            <a:ext cx="8640000" cy="15000"/>
          </a:xfrm>
          <a:prstGeom prst="straightConnector1">
            <a:avLst/>
          </a:prstGeom>
          <a:noFill/>
          <a:ln w="9525" cap="flat" cmpd="sng">
            <a:solidFill>
              <a:srgbClr val="562100"/>
            </a:solidFill>
            <a:prstDash val="solid"/>
            <a:round/>
            <a:headEnd type="none" w="med" len="med"/>
            <a:tailEnd type="none" w="med" len="med"/>
          </a:ln>
        </p:spPr>
      </p:cxnSp>
      <p:pic>
        <p:nvPicPr>
          <p:cNvPr id="64" name="Google Shape;64;p14">
            <a:extLst>
              <a:ext uri="{FF2B5EF4-FFF2-40B4-BE49-F238E27FC236}">
                <a16:creationId xmlns:a16="http://schemas.microsoft.com/office/drawing/2014/main" id="{A73EBE0F-F7B9-ADCE-B89C-F679FDBA3FF1}"/>
              </a:ext>
            </a:extLst>
          </p:cNvPr>
          <p:cNvPicPr preferRelativeResize="0"/>
          <p:nvPr/>
        </p:nvPicPr>
        <p:blipFill>
          <a:blip r:embed="rId3">
            <a:alphaModFix/>
          </a:blip>
          <a:stretch>
            <a:fillRect/>
          </a:stretch>
        </p:blipFill>
        <p:spPr>
          <a:xfrm>
            <a:off x="7060975" y="258650"/>
            <a:ext cx="1572601" cy="340700"/>
          </a:xfrm>
          <a:prstGeom prst="rect">
            <a:avLst/>
          </a:prstGeom>
          <a:noFill/>
          <a:ln>
            <a:noFill/>
          </a:ln>
        </p:spPr>
      </p:pic>
      <p:sp>
        <p:nvSpPr>
          <p:cNvPr id="65" name="Google Shape;65;p14">
            <a:extLst>
              <a:ext uri="{FF2B5EF4-FFF2-40B4-BE49-F238E27FC236}">
                <a16:creationId xmlns:a16="http://schemas.microsoft.com/office/drawing/2014/main" id="{4005F4C9-30E5-C265-3AE8-779EB3992C81}"/>
              </a:ext>
            </a:extLst>
          </p:cNvPr>
          <p:cNvSpPr txBox="1">
            <a:spLocks noGrp="1"/>
          </p:cNvSpPr>
          <p:nvPr>
            <p:ph type="sldNum" idx="12"/>
          </p:nvPr>
        </p:nvSpPr>
        <p:spPr>
          <a:xfrm>
            <a:off x="540175" y="340625"/>
            <a:ext cx="6116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562100"/>
                </a:solidFill>
                <a:latin typeface="Merriweather Light"/>
                <a:ea typeface="Merriweather Light"/>
                <a:cs typeface="Merriweather Light"/>
                <a:sym typeface="Merriweather Light"/>
              </a:rPr>
              <a:t>Previous Work &amp; Current Issue</a:t>
            </a:r>
          </a:p>
        </p:txBody>
      </p:sp>
    </p:spTree>
    <p:extLst>
      <p:ext uri="{BB962C8B-B14F-4D97-AF65-F5344CB8AC3E}">
        <p14:creationId xmlns:p14="http://schemas.microsoft.com/office/powerpoint/2010/main" val="27126797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252</TotalTime>
  <Words>866</Words>
  <Application>Microsoft Macintosh PowerPoint</Application>
  <PresentationFormat>On-screen Show (16:9)</PresentationFormat>
  <Paragraphs>154</Paragraphs>
  <Slides>20</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Merriweather Light</vt:lpstr>
      <vt:lpstr>Arial</vt:lpstr>
      <vt:lpstr>Times New Roman</vt:lpstr>
      <vt:lpstr>Simple Light</vt:lpstr>
      <vt:lpstr>Generative Model For Better Internal Ice Layer Thickness Prediction</vt:lpstr>
      <vt:lpstr>PowerPoint Presentation</vt:lpstr>
      <vt:lpstr>Background &amp; Motivation</vt:lpstr>
      <vt:lpstr>PowerPoint Presentation</vt:lpstr>
      <vt:lpstr>PowerPoint Presentation</vt:lpstr>
      <vt:lpstr>Dataset</vt:lpstr>
      <vt:lpstr>PowerPoint Presentation</vt:lpstr>
      <vt:lpstr>PowerPoint Presentation</vt:lpstr>
      <vt:lpstr>Previous Work &amp; Current Issue</vt:lpstr>
      <vt:lpstr>PowerPoint Presentation</vt:lpstr>
      <vt:lpstr>PowerPoint Presentation</vt:lpstr>
      <vt:lpstr>Goals</vt:lpstr>
      <vt:lpstr>PowerPoint Presentation</vt:lpstr>
      <vt:lpstr>Problem Statement</vt:lpstr>
      <vt:lpstr>PowerPoint Presentation</vt:lpstr>
      <vt:lpstr>PowerPoint Presentation</vt:lpstr>
      <vt:lpstr>Exising Solutions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Zesheng Liu</dc:creator>
  <cp:lastModifiedBy>Zesheng Liu</cp:lastModifiedBy>
  <cp:revision>3</cp:revision>
  <dcterms:created xsi:type="dcterms:W3CDTF">2025-03-04T00:04:49Z</dcterms:created>
  <dcterms:modified xsi:type="dcterms:W3CDTF">2025-03-04T04:16:53Z</dcterms:modified>
</cp:coreProperties>
</file>